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4"/>
    <p:sldMasterId id="2147483660" r:id="rId5"/>
    <p:sldMasterId id="2147483711" r:id="rId6"/>
    <p:sldMasterId id="2147483686" r:id="rId7"/>
  </p:sldMasterIdLst>
  <p:notesMasterIdLst>
    <p:notesMasterId r:id="rId49"/>
  </p:notesMasterIdLst>
  <p:sldIdLst>
    <p:sldId id="256" r:id="rId8"/>
    <p:sldId id="258" r:id="rId9"/>
    <p:sldId id="290" r:id="rId10"/>
    <p:sldId id="259" r:id="rId11"/>
    <p:sldId id="264" r:id="rId12"/>
    <p:sldId id="263" r:id="rId13"/>
    <p:sldId id="262" r:id="rId14"/>
    <p:sldId id="261" r:id="rId15"/>
    <p:sldId id="265" r:id="rId16"/>
    <p:sldId id="266" r:id="rId17"/>
    <p:sldId id="267" r:id="rId18"/>
    <p:sldId id="268" r:id="rId19"/>
    <p:sldId id="270" r:id="rId20"/>
    <p:sldId id="291" r:id="rId21"/>
    <p:sldId id="305" r:id="rId22"/>
    <p:sldId id="306" r:id="rId23"/>
    <p:sldId id="307" r:id="rId24"/>
    <p:sldId id="308" r:id="rId25"/>
    <p:sldId id="309" r:id="rId26"/>
    <p:sldId id="302" r:id="rId27"/>
    <p:sldId id="303" r:id="rId28"/>
    <p:sldId id="304" r:id="rId29"/>
    <p:sldId id="279" r:id="rId30"/>
    <p:sldId id="278" r:id="rId31"/>
    <p:sldId id="277" r:id="rId32"/>
    <p:sldId id="276" r:id="rId33"/>
    <p:sldId id="275" r:id="rId34"/>
    <p:sldId id="274" r:id="rId35"/>
    <p:sldId id="273" r:id="rId36"/>
    <p:sldId id="272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282" r:id="rId45"/>
    <p:sldId id="283" r:id="rId46"/>
    <p:sldId id="288" r:id="rId47"/>
    <p:sldId id="289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3E9A2A-A4A2-8067-B382-C45639394296}" v="408" dt="2022-05-24T17:15:16.532"/>
    <p1510:client id="{506EA76F-51A4-AC9A-5C2F-9FD52EF4EC17}" v="222" dt="2022-05-24T03:00:33.049"/>
    <p1510:client id="{6EF5577F-2D34-4172-B3F5-9FE34EECD87B}" v="2160" dt="2022-05-24T18:44:06.7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8" Type="http://schemas.openxmlformats.org/officeDocument/2006/relationships/slide" Target="slides/slide1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7ED3993-1A8F-4DE4-B491-C1FFABA9F542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155B6376-BD9C-45D3-9038-01A8CE27A843}">
      <dgm:prSet/>
      <dgm:spPr/>
      <dgm:t>
        <a:bodyPr/>
        <a:lstStyle/>
        <a:p>
          <a:r>
            <a:rPr lang="en-US"/>
            <a:t>Take &amp; Make Kits</a:t>
          </a:r>
        </a:p>
      </dgm:t>
    </dgm:pt>
    <dgm:pt modelId="{37476564-FA63-4F1B-AD44-1FAA9576ED56}" type="parTrans" cxnId="{A07953E3-F952-4070-BF30-6DA81B51F9FF}">
      <dgm:prSet/>
      <dgm:spPr/>
      <dgm:t>
        <a:bodyPr/>
        <a:lstStyle/>
        <a:p>
          <a:endParaRPr lang="en-US"/>
        </a:p>
      </dgm:t>
    </dgm:pt>
    <dgm:pt modelId="{EE84575D-D717-45D4-B691-462215FB8B74}" type="sibTrans" cxnId="{A07953E3-F952-4070-BF30-6DA81B51F9FF}">
      <dgm:prSet/>
      <dgm:spPr/>
      <dgm:t>
        <a:bodyPr/>
        <a:lstStyle/>
        <a:p>
          <a:endParaRPr lang="en-US"/>
        </a:p>
      </dgm:t>
    </dgm:pt>
    <dgm:pt modelId="{E3515E85-C48F-46D9-A64E-766A147E2C23}">
      <dgm:prSet/>
      <dgm:spPr/>
      <dgm:t>
        <a:bodyPr/>
        <a:lstStyle/>
        <a:p>
          <a:r>
            <a:rPr lang="en-US">
              <a:latin typeface="Calibri" panose="020F0502020204030204" pitchFamily="34" charset="0"/>
              <a:cs typeface="Calibri" panose="020F0502020204030204" pitchFamily="34" charset="0"/>
            </a:rPr>
            <a:t>Programming</a:t>
          </a:r>
          <a:r>
            <a:rPr lang="en-US"/>
            <a:t> Resources</a:t>
          </a:r>
        </a:p>
      </dgm:t>
    </dgm:pt>
    <dgm:pt modelId="{82C56D1B-D56C-4C93-A0C0-3E3D0EAEF64F}" type="parTrans" cxnId="{F035D633-38D3-42E5-A788-3BCE7418FA43}">
      <dgm:prSet/>
      <dgm:spPr/>
      <dgm:t>
        <a:bodyPr/>
        <a:lstStyle/>
        <a:p>
          <a:endParaRPr lang="en-US"/>
        </a:p>
      </dgm:t>
    </dgm:pt>
    <dgm:pt modelId="{72D235EF-327B-4F12-B4CC-26960D82F215}" type="sibTrans" cxnId="{F035D633-38D3-42E5-A788-3BCE7418FA43}">
      <dgm:prSet/>
      <dgm:spPr/>
      <dgm:t>
        <a:bodyPr/>
        <a:lstStyle/>
        <a:p>
          <a:endParaRPr lang="en-US"/>
        </a:p>
      </dgm:t>
    </dgm:pt>
    <dgm:pt modelId="{6EAA76A0-7FA7-491D-92B1-0240882D0486}">
      <dgm:prSet/>
      <dgm:spPr/>
      <dgm:t>
        <a:bodyPr/>
        <a:lstStyle/>
        <a:p>
          <a:r>
            <a:rPr lang="en-US"/>
            <a:t>Curated Activity List on STAR Net's STEM Activity Clearinghouse</a:t>
          </a:r>
        </a:p>
      </dgm:t>
    </dgm:pt>
    <dgm:pt modelId="{47E58879-FB79-4840-A62D-5DFFBCB3FD77}" type="parTrans" cxnId="{4267BBA3-156F-45C2-A68A-31A1BC538F73}">
      <dgm:prSet/>
      <dgm:spPr/>
      <dgm:t>
        <a:bodyPr/>
        <a:lstStyle/>
        <a:p>
          <a:endParaRPr lang="en-US"/>
        </a:p>
      </dgm:t>
    </dgm:pt>
    <dgm:pt modelId="{FDB600A8-1FF4-4FCF-A2BD-3EDF10F8EF38}" type="sibTrans" cxnId="{4267BBA3-156F-45C2-A68A-31A1BC538F73}">
      <dgm:prSet/>
      <dgm:spPr/>
      <dgm:t>
        <a:bodyPr/>
        <a:lstStyle/>
        <a:p>
          <a:endParaRPr lang="en-US"/>
        </a:p>
      </dgm:t>
    </dgm:pt>
    <dgm:pt modelId="{CFA37515-3579-4C01-AD34-A4D04C06FC7A}">
      <dgm:prSet/>
      <dgm:spPr/>
      <dgm:t>
        <a:bodyPr/>
        <a:lstStyle/>
        <a:p>
          <a:r>
            <a:rPr lang="en-US"/>
            <a:t>Library Facilitation Guides</a:t>
          </a:r>
        </a:p>
      </dgm:t>
    </dgm:pt>
    <dgm:pt modelId="{00241693-5709-465D-A0C7-86C75B061665}" type="parTrans" cxnId="{D57C7A58-6019-45A6-91E4-AE73EE6D74D0}">
      <dgm:prSet/>
      <dgm:spPr/>
      <dgm:t>
        <a:bodyPr/>
        <a:lstStyle/>
        <a:p>
          <a:endParaRPr lang="en-US"/>
        </a:p>
      </dgm:t>
    </dgm:pt>
    <dgm:pt modelId="{8BA42366-7E46-46EA-B083-705305BBAE6C}" type="sibTrans" cxnId="{D57C7A58-6019-45A6-91E4-AE73EE6D74D0}">
      <dgm:prSet/>
      <dgm:spPr/>
      <dgm:t>
        <a:bodyPr/>
        <a:lstStyle/>
        <a:p>
          <a:endParaRPr lang="en-US"/>
        </a:p>
      </dgm:t>
    </dgm:pt>
    <dgm:pt modelId="{6C5BDAF9-46CF-4EDC-BFC7-B0E3E33ECDC7}" type="pres">
      <dgm:prSet presAssocID="{57ED3993-1A8F-4DE4-B491-C1FFABA9F542}" presName="vert0" presStyleCnt="0">
        <dgm:presLayoutVars>
          <dgm:dir/>
          <dgm:animOne val="branch"/>
          <dgm:animLvl val="lvl"/>
        </dgm:presLayoutVars>
      </dgm:prSet>
      <dgm:spPr/>
    </dgm:pt>
    <dgm:pt modelId="{E9BD7D74-AA39-4B43-B969-EBAA253E18F9}" type="pres">
      <dgm:prSet presAssocID="{155B6376-BD9C-45D3-9038-01A8CE27A843}" presName="thickLine" presStyleLbl="alignNode1" presStyleIdx="0" presStyleCnt="4"/>
      <dgm:spPr/>
    </dgm:pt>
    <dgm:pt modelId="{C8B46002-A35E-4475-9942-3EFD17162B73}" type="pres">
      <dgm:prSet presAssocID="{155B6376-BD9C-45D3-9038-01A8CE27A843}" presName="horz1" presStyleCnt="0"/>
      <dgm:spPr/>
    </dgm:pt>
    <dgm:pt modelId="{E306E061-4954-4DE8-BC47-2C5B2D451517}" type="pres">
      <dgm:prSet presAssocID="{155B6376-BD9C-45D3-9038-01A8CE27A843}" presName="tx1" presStyleLbl="revTx" presStyleIdx="0" presStyleCnt="4"/>
      <dgm:spPr/>
    </dgm:pt>
    <dgm:pt modelId="{7D59AABC-7526-4ABD-B6F6-5114C3DC21F3}" type="pres">
      <dgm:prSet presAssocID="{155B6376-BD9C-45D3-9038-01A8CE27A843}" presName="vert1" presStyleCnt="0"/>
      <dgm:spPr/>
    </dgm:pt>
    <dgm:pt modelId="{1AA9BAAA-4547-40CE-8687-51EA70CEDD2C}" type="pres">
      <dgm:prSet presAssocID="{E3515E85-C48F-46D9-A64E-766A147E2C23}" presName="thickLine" presStyleLbl="alignNode1" presStyleIdx="1" presStyleCnt="4"/>
      <dgm:spPr/>
    </dgm:pt>
    <dgm:pt modelId="{0CDC6150-968A-43C1-B41D-23AC7C3D9026}" type="pres">
      <dgm:prSet presAssocID="{E3515E85-C48F-46D9-A64E-766A147E2C23}" presName="horz1" presStyleCnt="0"/>
      <dgm:spPr/>
    </dgm:pt>
    <dgm:pt modelId="{85020E58-3488-44CA-8357-C9218D769FA2}" type="pres">
      <dgm:prSet presAssocID="{E3515E85-C48F-46D9-A64E-766A147E2C23}" presName="tx1" presStyleLbl="revTx" presStyleIdx="1" presStyleCnt="4"/>
      <dgm:spPr/>
    </dgm:pt>
    <dgm:pt modelId="{57D81A5C-337C-4163-8161-CFCA5E5CE4A3}" type="pres">
      <dgm:prSet presAssocID="{E3515E85-C48F-46D9-A64E-766A147E2C23}" presName="vert1" presStyleCnt="0"/>
      <dgm:spPr/>
    </dgm:pt>
    <dgm:pt modelId="{8A713065-DE23-4BDA-90AB-8CAB58956660}" type="pres">
      <dgm:prSet presAssocID="{6EAA76A0-7FA7-491D-92B1-0240882D0486}" presName="thickLine" presStyleLbl="alignNode1" presStyleIdx="2" presStyleCnt="4"/>
      <dgm:spPr/>
    </dgm:pt>
    <dgm:pt modelId="{9E37AC64-CE50-480B-9CA4-E6EB6A4A27E7}" type="pres">
      <dgm:prSet presAssocID="{6EAA76A0-7FA7-491D-92B1-0240882D0486}" presName="horz1" presStyleCnt="0"/>
      <dgm:spPr/>
    </dgm:pt>
    <dgm:pt modelId="{3F9A67DA-7B4C-4E4A-BC15-8882358844A2}" type="pres">
      <dgm:prSet presAssocID="{6EAA76A0-7FA7-491D-92B1-0240882D0486}" presName="tx1" presStyleLbl="revTx" presStyleIdx="2" presStyleCnt="4"/>
      <dgm:spPr/>
    </dgm:pt>
    <dgm:pt modelId="{F88D16E6-7C56-478B-A150-91E253EB9E29}" type="pres">
      <dgm:prSet presAssocID="{6EAA76A0-7FA7-491D-92B1-0240882D0486}" presName="vert1" presStyleCnt="0"/>
      <dgm:spPr/>
    </dgm:pt>
    <dgm:pt modelId="{2B104FFA-3DA7-41F1-AEF9-3056BA47A985}" type="pres">
      <dgm:prSet presAssocID="{CFA37515-3579-4C01-AD34-A4D04C06FC7A}" presName="thickLine" presStyleLbl="alignNode1" presStyleIdx="3" presStyleCnt="4"/>
      <dgm:spPr/>
    </dgm:pt>
    <dgm:pt modelId="{26138CA1-175C-4EE6-82B0-152FF67BEFDB}" type="pres">
      <dgm:prSet presAssocID="{CFA37515-3579-4C01-AD34-A4D04C06FC7A}" presName="horz1" presStyleCnt="0"/>
      <dgm:spPr/>
    </dgm:pt>
    <dgm:pt modelId="{41D7EC59-5210-44E1-835E-B9A8C67082C3}" type="pres">
      <dgm:prSet presAssocID="{CFA37515-3579-4C01-AD34-A4D04C06FC7A}" presName="tx1" presStyleLbl="revTx" presStyleIdx="3" presStyleCnt="4"/>
      <dgm:spPr/>
    </dgm:pt>
    <dgm:pt modelId="{570AA7C4-7A29-4FE2-8805-660937651792}" type="pres">
      <dgm:prSet presAssocID="{CFA37515-3579-4C01-AD34-A4D04C06FC7A}" presName="vert1" presStyleCnt="0"/>
      <dgm:spPr/>
    </dgm:pt>
  </dgm:ptLst>
  <dgm:cxnLst>
    <dgm:cxn modelId="{F035D633-38D3-42E5-A788-3BCE7418FA43}" srcId="{57ED3993-1A8F-4DE4-B491-C1FFABA9F542}" destId="{E3515E85-C48F-46D9-A64E-766A147E2C23}" srcOrd="1" destOrd="0" parTransId="{82C56D1B-D56C-4C93-A0C0-3E3D0EAEF64F}" sibTransId="{72D235EF-327B-4F12-B4CC-26960D82F215}"/>
    <dgm:cxn modelId="{07957448-4BC7-4217-AF34-1E58A43500DE}" type="presOf" srcId="{155B6376-BD9C-45D3-9038-01A8CE27A843}" destId="{E306E061-4954-4DE8-BC47-2C5B2D451517}" srcOrd="0" destOrd="0" presId="urn:microsoft.com/office/officeart/2008/layout/LinedList"/>
    <dgm:cxn modelId="{D57C7A58-6019-45A6-91E4-AE73EE6D74D0}" srcId="{57ED3993-1A8F-4DE4-B491-C1FFABA9F542}" destId="{CFA37515-3579-4C01-AD34-A4D04C06FC7A}" srcOrd="3" destOrd="0" parTransId="{00241693-5709-465D-A0C7-86C75B061665}" sibTransId="{8BA42366-7E46-46EA-B083-705305BBAE6C}"/>
    <dgm:cxn modelId="{779BDD7E-6E0D-4F69-989F-B26A13F9DBBD}" type="presOf" srcId="{6EAA76A0-7FA7-491D-92B1-0240882D0486}" destId="{3F9A67DA-7B4C-4E4A-BC15-8882358844A2}" srcOrd="0" destOrd="0" presId="urn:microsoft.com/office/officeart/2008/layout/LinedList"/>
    <dgm:cxn modelId="{4267BBA3-156F-45C2-A68A-31A1BC538F73}" srcId="{57ED3993-1A8F-4DE4-B491-C1FFABA9F542}" destId="{6EAA76A0-7FA7-491D-92B1-0240882D0486}" srcOrd="2" destOrd="0" parTransId="{47E58879-FB79-4840-A62D-5DFFBCB3FD77}" sibTransId="{FDB600A8-1FF4-4FCF-A2BD-3EDF10F8EF38}"/>
    <dgm:cxn modelId="{3A28C2D6-DC47-4E49-9161-44C603F8558C}" type="presOf" srcId="{E3515E85-C48F-46D9-A64E-766A147E2C23}" destId="{85020E58-3488-44CA-8357-C9218D769FA2}" srcOrd="0" destOrd="0" presId="urn:microsoft.com/office/officeart/2008/layout/LinedList"/>
    <dgm:cxn modelId="{B8119CD8-6770-485A-A12E-6FB0EEB721F9}" type="presOf" srcId="{CFA37515-3579-4C01-AD34-A4D04C06FC7A}" destId="{41D7EC59-5210-44E1-835E-B9A8C67082C3}" srcOrd="0" destOrd="0" presId="urn:microsoft.com/office/officeart/2008/layout/LinedList"/>
    <dgm:cxn modelId="{A07953E3-F952-4070-BF30-6DA81B51F9FF}" srcId="{57ED3993-1A8F-4DE4-B491-C1FFABA9F542}" destId="{155B6376-BD9C-45D3-9038-01A8CE27A843}" srcOrd="0" destOrd="0" parTransId="{37476564-FA63-4F1B-AD44-1FAA9576ED56}" sibTransId="{EE84575D-D717-45D4-B691-462215FB8B74}"/>
    <dgm:cxn modelId="{67A89BE8-0E1D-4F6F-8F19-F0E607CC5B7A}" type="presOf" srcId="{57ED3993-1A8F-4DE4-B491-C1FFABA9F542}" destId="{6C5BDAF9-46CF-4EDC-BFC7-B0E3E33ECDC7}" srcOrd="0" destOrd="0" presId="urn:microsoft.com/office/officeart/2008/layout/LinedList"/>
    <dgm:cxn modelId="{BFD97636-4620-410E-87B2-B68412CCC57B}" type="presParOf" srcId="{6C5BDAF9-46CF-4EDC-BFC7-B0E3E33ECDC7}" destId="{E9BD7D74-AA39-4B43-B969-EBAA253E18F9}" srcOrd="0" destOrd="0" presId="urn:microsoft.com/office/officeart/2008/layout/LinedList"/>
    <dgm:cxn modelId="{2525E6F5-61AB-4B72-BB21-C542CCE2140F}" type="presParOf" srcId="{6C5BDAF9-46CF-4EDC-BFC7-B0E3E33ECDC7}" destId="{C8B46002-A35E-4475-9942-3EFD17162B73}" srcOrd="1" destOrd="0" presId="urn:microsoft.com/office/officeart/2008/layout/LinedList"/>
    <dgm:cxn modelId="{7BD731AE-355E-4574-AEA8-B911D72AB706}" type="presParOf" srcId="{C8B46002-A35E-4475-9942-3EFD17162B73}" destId="{E306E061-4954-4DE8-BC47-2C5B2D451517}" srcOrd="0" destOrd="0" presId="urn:microsoft.com/office/officeart/2008/layout/LinedList"/>
    <dgm:cxn modelId="{8348DBAF-E464-4771-9E92-CDE517BD99C0}" type="presParOf" srcId="{C8B46002-A35E-4475-9942-3EFD17162B73}" destId="{7D59AABC-7526-4ABD-B6F6-5114C3DC21F3}" srcOrd="1" destOrd="0" presId="urn:microsoft.com/office/officeart/2008/layout/LinedList"/>
    <dgm:cxn modelId="{FACA50CB-2D7C-4A11-8EFF-4C6281F2DFA9}" type="presParOf" srcId="{6C5BDAF9-46CF-4EDC-BFC7-B0E3E33ECDC7}" destId="{1AA9BAAA-4547-40CE-8687-51EA70CEDD2C}" srcOrd="2" destOrd="0" presId="urn:microsoft.com/office/officeart/2008/layout/LinedList"/>
    <dgm:cxn modelId="{F017330F-C095-464A-9DB9-0E2CB3AB956E}" type="presParOf" srcId="{6C5BDAF9-46CF-4EDC-BFC7-B0E3E33ECDC7}" destId="{0CDC6150-968A-43C1-B41D-23AC7C3D9026}" srcOrd="3" destOrd="0" presId="urn:microsoft.com/office/officeart/2008/layout/LinedList"/>
    <dgm:cxn modelId="{128FC453-5791-4AAA-BD01-E73D0E815C1F}" type="presParOf" srcId="{0CDC6150-968A-43C1-B41D-23AC7C3D9026}" destId="{85020E58-3488-44CA-8357-C9218D769FA2}" srcOrd="0" destOrd="0" presId="urn:microsoft.com/office/officeart/2008/layout/LinedList"/>
    <dgm:cxn modelId="{3BE0800B-FA56-4029-8F92-00B0F5DB0869}" type="presParOf" srcId="{0CDC6150-968A-43C1-B41D-23AC7C3D9026}" destId="{57D81A5C-337C-4163-8161-CFCA5E5CE4A3}" srcOrd="1" destOrd="0" presId="urn:microsoft.com/office/officeart/2008/layout/LinedList"/>
    <dgm:cxn modelId="{7C38D3DB-5051-46D9-8CAB-D1A936913912}" type="presParOf" srcId="{6C5BDAF9-46CF-4EDC-BFC7-B0E3E33ECDC7}" destId="{8A713065-DE23-4BDA-90AB-8CAB58956660}" srcOrd="4" destOrd="0" presId="urn:microsoft.com/office/officeart/2008/layout/LinedList"/>
    <dgm:cxn modelId="{669F03ED-9496-44F3-BB9C-535C8D03A87F}" type="presParOf" srcId="{6C5BDAF9-46CF-4EDC-BFC7-B0E3E33ECDC7}" destId="{9E37AC64-CE50-480B-9CA4-E6EB6A4A27E7}" srcOrd="5" destOrd="0" presId="urn:microsoft.com/office/officeart/2008/layout/LinedList"/>
    <dgm:cxn modelId="{9FD3B80F-BEFE-4361-B7CF-E546F37D9EBA}" type="presParOf" srcId="{9E37AC64-CE50-480B-9CA4-E6EB6A4A27E7}" destId="{3F9A67DA-7B4C-4E4A-BC15-8882358844A2}" srcOrd="0" destOrd="0" presId="urn:microsoft.com/office/officeart/2008/layout/LinedList"/>
    <dgm:cxn modelId="{35578888-951B-493D-8753-2C430BE1C0B2}" type="presParOf" srcId="{9E37AC64-CE50-480B-9CA4-E6EB6A4A27E7}" destId="{F88D16E6-7C56-478B-A150-91E253EB9E29}" srcOrd="1" destOrd="0" presId="urn:microsoft.com/office/officeart/2008/layout/LinedList"/>
    <dgm:cxn modelId="{FFEB620E-C566-45BF-9B48-88109DB38830}" type="presParOf" srcId="{6C5BDAF9-46CF-4EDC-BFC7-B0E3E33ECDC7}" destId="{2B104FFA-3DA7-41F1-AEF9-3056BA47A985}" srcOrd="6" destOrd="0" presId="urn:microsoft.com/office/officeart/2008/layout/LinedList"/>
    <dgm:cxn modelId="{8C3EB670-232A-4CD5-813A-29130EF7728E}" type="presParOf" srcId="{6C5BDAF9-46CF-4EDC-BFC7-B0E3E33ECDC7}" destId="{26138CA1-175C-4EE6-82B0-152FF67BEFDB}" srcOrd="7" destOrd="0" presId="urn:microsoft.com/office/officeart/2008/layout/LinedList"/>
    <dgm:cxn modelId="{0807E048-5F01-4031-B01B-27CC5E7A3668}" type="presParOf" srcId="{26138CA1-175C-4EE6-82B0-152FF67BEFDB}" destId="{41D7EC59-5210-44E1-835E-B9A8C67082C3}" srcOrd="0" destOrd="0" presId="urn:microsoft.com/office/officeart/2008/layout/LinedList"/>
    <dgm:cxn modelId="{E8546104-40C3-4C02-BD04-D1D39A7E11B9}" type="presParOf" srcId="{26138CA1-175C-4EE6-82B0-152FF67BEFDB}" destId="{570AA7C4-7A29-4FE2-8805-66093765179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BD7D74-AA39-4B43-B969-EBAA253E18F9}">
      <dsp:nvSpPr>
        <dsp:cNvPr id="0" name=""/>
        <dsp:cNvSpPr/>
      </dsp:nvSpPr>
      <dsp:spPr>
        <a:xfrm>
          <a:off x="0" y="0"/>
          <a:ext cx="649287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06E061-4954-4DE8-BC47-2C5B2D451517}">
      <dsp:nvSpPr>
        <dsp:cNvPr id="0" name=""/>
        <dsp:cNvSpPr/>
      </dsp:nvSpPr>
      <dsp:spPr>
        <a:xfrm>
          <a:off x="0" y="0"/>
          <a:ext cx="6492875" cy="1276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Take &amp; Make Kits</a:t>
          </a:r>
        </a:p>
      </dsp:txBody>
      <dsp:txXfrm>
        <a:off x="0" y="0"/>
        <a:ext cx="6492875" cy="1276350"/>
      </dsp:txXfrm>
    </dsp:sp>
    <dsp:sp modelId="{1AA9BAAA-4547-40CE-8687-51EA70CEDD2C}">
      <dsp:nvSpPr>
        <dsp:cNvPr id="0" name=""/>
        <dsp:cNvSpPr/>
      </dsp:nvSpPr>
      <dsp:spPr>
        <a:xfrm>
          <a:off x="0" y="1276350"/>
          <a:ext cx="6492875" cy="0"/>
        </a:xfrm>
        <a:prstGeom prst="line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020E58-3488-44CA-8357-C9218D769FA2}">
      <dsp:nvSpPr>
        <dsp:cNvPr id="0" name=""/>
        <dsp:cNvSpPr/>
      </dsp:nvSpPr>
      <dsp:spPr>
        <a:xfrm>
          <a:off x="0" y="1276350"/>
          <a:ext cx="6492875" cy="1276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>
              <a:latin typeface="Calibri" panose="020F0502020204030204" pitchFamily="34" charset="0"/>
              <a:cs typeface="Calibri" panose="020F0502020204030204" pitchFamily="34" charset="0"/>
            </a:rPr>
            <a:t>Programming</a:t>
          </a:r>
          <a:r>
            <a:rPr lang="en-US" sz="3500" kern="1200"/>
            <a:t> Resources</a:t>
          </a:r>
        </a:p>
      </dsp:txBody>
      <dsp:txXfrm>
        <a:off x="0" y="1276350"/>
        <a:ext cx="6492875" cy="1276350"/>
      </dsp:txXfrm>
    </dsp:sp>
    <dsp:sp modelId="{8A713065-DE23-4BDA-90AB-8CAB58956660}">
      <dsp:nvSpPr>
        <dsp:cNvPr id="0" name=""/>
        <dsp:cNvSpPr/>
      </dsp:nvSpPr>
      <dsp:spPr>
        <a:xfrm>
          <a:off x="0" y="2552700"/>
          <a:ext cx="6492875" cy="0"/>
        </a:xfrm>
        <a:prstGeom prst="line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9A67DA-7B4C-4E4A-BC15-8882358844A2}">
      <dsp:nvSpPr>
        <dsp:cNvPr id="0" name=""/>
        <dsp:cNvSpPr/>
      </dsp:nvSpPr>
      <dsp:spPr>
        <a:xfrm>
          <a:off x="0" y="2552700"/>
          <a:ext cx="6492875" cy="1276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Curated Activity List on STAR Net's STEM Activity Clearinghouse</a:t>
          </a:r>
        </a:p>
      </dsp:txBody>
      <dsp:txXfrm>
        <a:off x="0" y="2552700"/>
        <a:ext cx="6492875" cy="1276350"/>
      </dsp:txXfrm>
    </dsp:sp>
    <dsp:sp modelId="{2B104FFA-3DA7-41F1-AEF9-3056BA47A985}">
      <dsp:nvSpPr>
        <dsp:cNvPr id="0" name=""/>
        <dsp:cNvSpPr/>
      </dsp:nvSpPr>
      <dsp:spPr>
        <a:xfrm>
          <a:off x="0" y="3829050"/>
          <a:ext cx="6492875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D7EC59-5210-44E1-835E-B9A8C67082C3}">
      <dsp:nvSpPr>
        <dsp:cNvPr id="0" name=""/>
        <dsp:cNvSpPr/>
      </dsp:nvSpPr>
      <dsp:spPr>
        <a:xfrm>
          <a:off x="0" y="3829050"/>
          <a:ext cx="6492875" cy="1276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Library Facilitation Guides</a:t>
          </a:r>
        </a:p>
      </dsp:txBody>
      <dsp:txXfrm>
        <a:off x="0" y="3829050"/>
        <a:ext cx="6492875" cy="12763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02632-D538-4F59-8106-8BD1E5987FDF}" type="datetimeFigureOut">
              <a:t>5/26/2022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F9E73A-FF3D-4D10-B28E-25BCF0DC3F6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3491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Claire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70031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Claire/Brooks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49508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Claire/Brooks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59114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Claire/Brooks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19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25976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dddba6cb3a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dddba6cb3a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dddba6cb3a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dddba6cb3a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dddba6cb3a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dddba6cb3a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e09e786ea2_2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e09e786ea2_2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dddba6cb3a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dddba6cb3a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dddba6cb3a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dddba6cb3a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dddba6cb3a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dddba6cb3a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Claire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00554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Claire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26961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Claire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75620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Claire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12265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Claire/Brooks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15050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Claire/Brooks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01370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Claire/Brooks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20016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Claire/Brooks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9398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5" name="Google Shape;105;p3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p3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7" name="Google Shape;107;p3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3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3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0" name="Google Shape;120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3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6" name="Google Shape;126;p3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7" name="Google Shape;127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8" name="Google Shape;138;p3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9" name="Google Shape;139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5" name="Google Shape;145;p3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6" name="Google Shape;146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4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4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8" name="Google Shape;158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180A4-E08D-4B1B-9C6A-46337C7E2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2AF2F9-3F48-495E-98E5-1220D19FFA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6CE7D5-CF57-46EF-B807-FDD0502418D4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B462C3-48F7-4D61-8E29-2D8521DF4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8BDA6-87E6-4656-A308-7945D1283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5616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1C0E5-AD3A-3A4A-DA1B-D03582955C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4938BB-1814-58BA-8A13-2171B6C6E7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1D333F-DFD8-4806-8320-050452D47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109F-FF97-4F68-B504-9922F0150F84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DADFA2-413D-9AFB-6A8D-DDD202511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05C4C-AAAB-48E3-2BF1-802535003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A9E7F-04DD-4DC9-81C5-B7FC48C35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4201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F135B-A19E-C37B-3A05-F94E8DF3C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A9791-B37E-57E9-2A22-5415F13E1F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7E01AF-D2F7-B614-B567-544E867D1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109F-FF97-4F68-B504-9922F0150F84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3ECC4-F473-8F04-1355-A1F644A7E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62C13F-6876-C046-840D-40D04BEEF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A9E7F-04DD-4DC9-81C5-B7FC48C35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9820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05ED0-577B-63C8-6581-7FCDE809F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4B0117-0EC4-6A77-0FFA-C93EEA829E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6A922B-29FB-BFD4-F517-F719A4CB3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109F-FF97-4F68-B504-9922F0150F84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173F8F-483B-385C-8578-3D0E28991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9F3A5C-3A0B-63E8-8FB4-53BF4591F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A9E7F-04DD-4DC9-81C5-B7FC48C35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3144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6D648-F33E-A474-1B08-6276B96D4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4744C2-08F0-C09E-92E8-796D53C1F4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10F8F7-5D3B-BB90-8CD5-8CFD180CD2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F5D0FB-2F5D-90BD-A812-27F7BCBD8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109F-FF97-4F68-B504-9922F0150F84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6B618D-3557-1ECB-FF55-5F8289245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2CED6D-E4AB-4C84-735B-012DC635B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A9E7F-04DD-4DC9-81C5-B7FC48C35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2842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A9BBE-C34A-3334-4AE6-3C7BF5749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E38F7D-02F0-EB70-C6E3-D7CADA234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CDE058-FC83-F17B-8218-1BC3B94DAD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C0A537-2F62-EFD7-DF47-E35FF79261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B5C539-1B38-998B-EF80-03B55E665F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4E398D-B0BD-76D5-ADEB-18E15C60E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109F-FF97-4F68-B504-9922F0150F84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D8F3A6-EC4C-7ACA-D4AF-0759718C6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514E65-04B8-4735-0871-B0717899A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A9E7F-04DD-4DC9-81C5-B7FC48C35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2335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4F920-4018-1E3B-9E46-EA3674B36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220CBD-7946-0F6E-1BAC-BA21C823D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109F-FF97-4F68-B504-9922F0150F84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0AD23A-BB0B-AF0C-C132-498452105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87D105-37E5-D819-3A05-569E35640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A9E7F-04DD-4DC9-81C5-B7FC48C35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13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43CCB0-755B-BA6D-4C6D-54CD2173C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109F-FF97-4F68-B504-9922F0150F84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AB2A47-9ABC-DC60-AB97-C0CE4BBF9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58A88D-9533-C22D-2981-06248492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A9E7F-04DD-4DC9-81C5-B7FC48C35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4403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1EE69-F0B3-42EB-9A4F-B26F66A76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B0D4CD-1AF2-A3D6-F536-7E89DC9815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BE9238-3534-C88A-7DBB-9DC0471DAB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74406F-FE14-CBF2-0875-732AF7FB0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109F-FF97-4F68-B504-9922F0150F84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4997A6-BA73-BF19-8F56-FC20D15A4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9B9597-BEC2-8759-2651-B85D1DF8F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A9E7F-04DD-4DC9-81C5-B7FC48C35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7153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F9356-7A85-EE5B-DAC6-790220F1C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292BB6-A1B4-7B75-B05C-79159C4FA9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57E4D4-668F-F89E-3A77-C7BE59205E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680B36-91C9-0988-1D46-F27A74C09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109F-FF97-4F68-B504-9922F0150F84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2D93AA-7C42-4811-2F1B-960AD2466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25E53-F700-D65C-222D-493007462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A9E7F-04DD-4DC9-81C5-B7FC48C35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9434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75711-F919-DD6F-7B7E-3C8561E0F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58A69A-31D4-BD89-536E-1DAC9241BC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B0A1F0-DD7F-9214-080B-DD356B909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109F-FF97-4F68-B504-9922F0150F84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D2E6F4-7A0F-E4BF-1F4C-A0DFB4600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F597E0-880E-08C7-2B1A-86BBD14F5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A9E7F-04DD-4DC9-81C5-B7FC48C35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4309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11C225-FFC1-C9EE-E352-59787F9F18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8F12F5-393E-0AB5-7645-346C2D24EC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95C8CF-F748-7162-6426-38A598443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109F-FF97-4F68-B504-9922F0150F84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F5C68-399A-B696-834A-38430985E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7FBF1-4147-F823-C31E-3727F39DB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A9E7F-04DD-4DC9-81C5-B7FC48C35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1659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834339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607631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696571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947650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91726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986107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856401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119978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677777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85599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30" descr="A close up of a logo&#10;&#10;Description automatically generated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8" name="Google Shape;88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" name="Google Shape;90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" name="Google Shape;91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9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CCCCB0-EF74-90D7-34A8-397BE7EEF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10E4C0-9D0C-566F-DF93-D25504A1E6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AF65D-70C1-3775-F3C4-AA4B377E2D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1109F-FF97-4F68-B504-9922F0150F84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DAD644-9062-5A02-35E7-24A1BFF6C5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535286-8535-87D7-9DC7-E8DB5D99EB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A9E7F-04DD-4DC9-81C5-B7FC48C35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053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057448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9.png"/><Relationship Id="rId5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Map&#10;&#10;Description automatically generated">
            <a:extLst>
              <a:ext uri="{FF2B5EF4-FFF2-40B4-BE49-F238E27FC236}">
                <a16:creationId xmlns:a16="http://schemas.microsoft.com/office/drawing/2014/main" id="{2325A2D9-D393-D467-9CA9-8C190869B7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14223" b="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cs typeface="Calibri Light"/>
              </a:rPr>
              <a:t>Celebrate Water During Earth Science Week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000">
                <a:solidFill>
                  <a:srgbClr val="FFFFFF"/>
                </a:solidFill>
                <a:cs typeface="Calibri"/>
              </a:rPr>
              <a:t>Tuesday, May 24 at 1:00 pm M.T.</a:t>
            </a:r>
          </a:p>
          <a:p>
            <a:endParaRPr lang="en-US" sz="3000">
              <a:solidFill>
                <a:srgbClr val="FFFFFF"/>
              </a:solidFill>
              <a:cs typeface="Calibri"/>
            </a:endParaRPr>
          </a:p>
          <a:p>
            <a:r>
              <a:rPr lang="en-US" sz="3000">
                <a:solidFill>
                  <a:srgbClr val="FFFFFF"/>
                </a:solidFill>
                <a:cs typeface="Calibri"/>
              </a:rPr>
              <a:t>This webinar will be recorded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F90E8-3CF8-40CA-7E93-D43DBC0CC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Four Exhibition Pieces</a:t>
            </a:r>
          </a:p>
        </p:txBody>
      </p:sp>
      <p:pic>
        <p:nvPicPr>
          <p:cNvPr id="5" name="Picture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28F17A37-76DF-32E5-016F-103BCCCE89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058" r="23124" b="-3"/>
          <a:stretch/>
        </p:blipFill>
        <p:spPr>
          <a:xfrm>
            <a:off x="20" y="10"/>
            <a:ext cx="3008514" cy="4257356"/>
          </a:xfrm>
          <a:prstGeom prst="rect">
            <a:avLst/>
          </a:prstGeom>
        </p:spPr>
      </p:pic>
      <p:pic>
        <p:nvPicPr>
          <p:cNvPr id="11" name="Picture 10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80E630F0-2A7B-50A2-FE52-8EDE19F762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25" r="2437" b="2"/>
          <a:stretch/>
        </p:blipFill>
        <p:spPr>
          <a:xfrm>
            <a:off x="3061261" y="10"/>
            <a:ext cx="3008534" cy="4261094"/>
          </a:xfrm>
          <a:prstGeom prst="rect">
            <a:avLst/>
          </a:prstGeom>
        </p:spPr>
      </p:pic>
      <p:pic>
        <p:nvPicPr>
          <p:cNvPr id="7" name="Picture 6" descr="Graphical user interface, calendar&#10;&#10;Description automatically generated">
            <a:extLst>
              <a:ext uri="{FF2B5EF4-FFF2-40B4-BE49-F238E27FC236}">
                <a16:creationId xmlns:a16="http://schemas.microsoft.com/office/drawing/2014/main" id="{078E2026-E355-AC08-AA13-AA96552F9EC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868" b="2"/>
          <a:stretch/>
        </p:blipFill>
        <p:spPr>
          <a:xfrm>
            <a:off x="6122522" y="10"/>
            <a:ext cx="3008376" cy="4261094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82614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A836F10A-8220-DEBC-FD40-2D783A9A3A0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58" r="4909" b="2"/>
          <a:stretch/>
        </p:blipFill>
        <p:spPr>
          <a:xfrm>
            <a:off x="9183624" y="10"/>
            <a:ext cx="3008376" cy="4261094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627B73E-D784-4780-AA33-DCDFE7DA1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27921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9FF1850-8D1E-4E84-BD9E-F2E906958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137307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18843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0885540-ED93-5535-7324-3EEC7CFF2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0" y="685800"/>
            <a:ext cx="2780271" cy="510540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  <a:cs typeface="Calibri Light"/>
              </a:rPr>
              <a:t>Learning Resources</a:t>
            </a:r>
            <a:endParaRPr lang="en-US" sz="4000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9C23420-F829-0667-3EE1-E631F6798F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6495194"/>
              </p:ext>
            </p:extLst>
          </p:nvPr>
        </p:nvGraphicFramePr>
        <p:xfrm>
          <a:off x="5010150" y="685800"/>
          <a:ext cx="6492875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538615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Freeform: Shape 8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0E9C7B-400A-02DB-3149-8E0ACAED3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3" y="1999615"/>
            <a:ext cx="9144000" cy="2764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b="1">
                <a:solidFill>
                  <a:srgbClr val="279989"/>
                </a:solidFill>
                <a:latin typeface="Arial"/>
                <a:cs typeface="Arial"/>
              </a:rPr>
              <a:t>Activity Demonstrations</a:t>
            </a:r>
            <a:endParaRPr lang="en-US" sz="72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72131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15F59-B6E7-BC4D-1856-522F3E57A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942" y="306641"/>
            <a:ext cx="10515600" cy="1325563"/>
          </a:xfrm>
        </p:spPr>
        <p:txBody>
          <a:bodyPr/>
          <a:lstStyle/>
          <a:p>
            <a:r>
              <a:rPr lang="en-US" sz="4400" b="1" kern="0">
                <a:solidFill>
                  <a:srgbClr val="279989"/>
                </a:solidFill>
                <a:latin typeface="Arial"/>
                <a:cs typeface="Arial"/>
                <a:sym typeface="Arial"/>
              </a:rPr>
              <a:t>Adaptations: A Way of Life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82B8DB-D050-B844-AD7C-8201E4A24F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942" y="2187203"/>
            <a:ext cx="5446058" cy="26911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0C06E2-B73F-6EA0-9CF2-53BDF1C3BD26}"/>
              </a:ext>
            </a:extLst>
          </p:cNvPr>
          <p:cNvSpPr txBox="1"/>
          <p:nvPr/>
        </p:nvSpPr>
        <p:spPr>
          <a:xfrm>
            <a:off x="6339293" y="1947713"/>
            <a:ext cx="562171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/>
              <a:t>A set of six activities designed by the Arizona-Sonora Desert Museum.</a:t>
            </a:r>
          </a:p>
          <a:p>
            <a:endParaRPr lang="en-US" sz="2500"/>
          </a:p>
          <a:p>
            <a:r>
              <a:rPr lang="en-US" sz="2500"/>
              <a:t>Adapted by STAR Net to reflect four corners plant and animal species.</a:t>
            </a:r>
          </a:p>
          <a:p>
            <a:endParaRPr lang="en-US" sz="2500"/>
          </a:p>
          <a:p>
            <a:r>
              <a:rPr lang="en-US" sz="2500"/>
              <a:t>Great on their own or part of a larger program.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B6377C-C26B-D69D-AAFD-D5C1E5DBC67F}"/>
              </a:ext>
            </a:extLst>
          </p:cNvPr>
          <p:cNvSpPr txBox="1"/>
          <p:nvPr/>
        </p:nvSpPr>
        <p:spPr>
          <a:xfrm>
            <a:off x="1029214" y="5748829"/>
            <a:ext cx="102675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/>
              <a:t>New How-To video on the STEM Activity Clearinghouse!</a:t>
            </a:r>
          </a:p>
        </p:txBody>
      </p:sp>
    </p:spTree>
    <p:extLst>
      <p:ext uri="{BB962C8B-B14F-4D97-AF65-F5344CB8AC3E}">
        <p14:creationId xmlns:p14="http://schemas.microsoft.com/office/powerpoint/2010/main" val="30075151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15F59-B6E7-BC4D-1856-522F3E57A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492" y="397713"/>
            <a:ext cx="7642060" cy="795884"/>
          </a:xfrm>
        </p:spPr>
        <p:txBody>
          <a:bodyPr>
            <a:normAutofit/>
          </a:bodyPr>
          <a:lstStyle/>
          <a:p>
            <a:r>
              <a:rPr lang="en-US" sz="4400" b="1" kern="0">
                <a:solidFill>
                  <a:srgbClr val="279989"/>
                </a:solidFill>
                <a:latin typeface="Arial"/>
                <a:cs typeface="Arial"/>
                <a:sym typeface="Arial"/>
              </a:rPr>
              <a:t>Adaptations: A Way of Life</a:t>
            </a:r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1E932B6-F9F0-4F04-FE35-353D26E6FB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654" y="1316146"/>
            <a:ext cx="3932237" cy="5021592"/>
          </a:xfrm>
        </p:spPr>
        <p:txBody>
          <a:bodyPr>
            <a:normAutofit/>
          </a:bodyPr>
          <a:lstStyle/>
          <a:p>
            <a:pPr marL="514350" indent="-285750">
              <a:buFont typeface="Arial" panose="020B0604020202020204" pitchFamily="34" charset="0"/>
              <a:buChar char="•"/>
            </a:pPr>
            <a:endParaRPr lang="en-US" sz="2000">
              <a:latin typeface="+mn-lt"/>
            </a:endParaRP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+mn-lt"/>
              </a:rPr>
              <a:t>Activities and demonstrations explore the different adaptations of desert plants and animals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2000">
                <a:latin typeface="+mn-lt"/>
              </a:rPr>
              <a:t>Succulence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2000">
                <a:latin typeface="+mn-lt"/>
              </a:rPr>
              <a:t>Keeping cool in the hot desert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2000">
                <a:latin typeface="+mn-lt"/>
              </a:rPr>
              <a:t>Shade and light in the desert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+mn-lt"/>
              </a:rPr>
              <a:t>All demos and activities can be run on their own or paired with one or more of the others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9A5C3B-1137-FBE9-B7BB-23630C7C97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4594" y="1316146"/>
            <a:ext cx="2407065" cy="2142606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ECF3BFFD-73D2-0FE2-471A-F072CFECB3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338" y="4010160"/>
            <a:ext cx="2407065" cy="2142606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94042E28-7E61-B26D-5294-C1464D8694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334" y="1358901"/>
            <a:ext cx="2407065" cy="2142606"/>
          </a:xfrm>
          <a:prstGeom prst="rect">
            <a:avLst/>
          </a:prstGeom>
        </p:spPr>
      </p:pic>
      <p:pic>
        <p:nvPicPr>
          <p:cNvPr id="17" name="Picture 16" descr="A picture containing person, holding, hand&#10;&#10;Description automatically generated">
            <a:extLst>
              <a:ext uri="{FF2B5EF4-FFF2-40B4-BE49-F238E27FC236}">
                <a16:creationId xmlns:a16="http://schemas.microsoft.com/office/drawing/2014/main" id="{1E223562-0169-1925-E439-65706ABF18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082" y="4010160"/>
            <a:ext cx="2407066" cy="2142607"/>
          </a:xfrm>
          <a:prstGeom prst="rect">
            <a:avLst/>
          </a:prstGeom>
        </p:spPr>
      </p:pic>
      <p:pic>
        <p:nvPicPr>
          <p:cNvPr id="19" name="Picture 18" descr="Diagram&#10;&#10;Description automatically generated">
            <a:extLst>
              <a:ext uri="{FF2B5EF4-FFF2-40B4-BE49-F238E27FC236}">
                <a16:creationId xmlns:a16="http://schemas.microsoft.com/office/drawing/2014/main" id="{DC082DF8-7F2A-9AB6-DCA4-3F57E1A077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4595" y="4010160"/>
            <a:ext cx="2407065" cy="2142606"/>
          </a:xfrm>
          <a:prstGeom prst="rect">
            <a:avLst/>
          </a:prstGeom>
        </p:spPr>
      </p:pic>
      <p:pic>
        <p:nvPicPr>
          <p:cNvPr id="21" name="Picture 20" descr="A black and white photo of a brain&#10;&#10;Description automatically generated with low confidence">
            <a:extLst>
              <a:ext uri="{FF2B5EF4-FFF2-40B4-BE49-F238E27FC236}">
                <a16:creationId xmlns:a16="http://schemas.microsoft.com/office/drawing/2014/main" id="{56F08F20-4885-30CF-3F38-8D6AACE30B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421" y="1358901"/>
            <a:ext cx="2407065" cy="214260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6E95282-32BA-6E97-B934-95D9EE87DDCD}"/>
              </a:ext>
            </a:extLst>
          </p:cNvPr>
          <p:cNvSpPr txBox="1"/>
          <p:nvPr/>
        </p:nvSpPr>
        <p:spPr>
          <a:xfrm>
            <a:off x="4619739" y="3501507"/>
            <a:ext cx="240706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/>
              <a:t>Succulence Demo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4722EB2-1ACE-DF07-1752-44DE990404F1}"/>
              </a:ext>
            </a:extLst>
          </p:cNvPr>
          <p:cNvSpPr txBox="1"/>
          <p:nvPr/>
        </p:nvSpPr>
        <p:spPr>
          <a:xfrm>
            <a:off x="7127334" y="3501507"/>
            <a:ext cx="240706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/>
              <a:t>Succulence Activity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B97CF71-42E3-60D6-37FA-C9DC17B4F9F4}"/>
              </a:ext>
            </a:extLst>
          </p:cNvPr>
          <p:cNvSpPr txBox="1"/>
          <p:nvPr/>
        </p:nvSpPr>
        <p:spPr>
          <a:xfrm>
            <a:off x="9634247" y="3514314"/>
            <a:ext cx="240706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/>
              <a:t>Prickly Pear Model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0F7B136-6AA2-0B0F-2BEB-2A41E117A3FD}"/>
              </a:ext>
            </a:extLst>
          </p:cNvPr>
          <p:cNvSpPr txBox="1"/>
          <p:nvPr/>
        </p:nvSpPr>
        <p:spPr>
          <a:xfrm>
            <a:off x="4619739" y="6275316"/>
            <a:ext cx="240706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/>
              <a:t>Shade and Leaf Angle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F894D9-5C6D-4A6B-15B4-6B281C99196B}"/>
              </a:ext>
            </a:extLst>
          </p:cNvPr>
          <p:cNvSpPr txBox="1"/>
          <p:nvPr/>
        </p:nvSpPr>
        <p:spPr>
          <a:xfrm>
            <a:off x="7127334" y="6273302"/>
            <a:ext cx="240706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/>
              <a:t>Panting and Sweating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4CD454D-A549-01FF-8AF7-13804440AC2A}"/>
              </a:ext>
            </a:extLst>
          </p:cNvPr>
          <p:cNvSpPr txBox="1"/>
          <p:nvPr/>
        </p:nvSpPr>
        <p:spPr>
          <a:xfrm>
            <a:off x="9634247" y="6273303"/>
            <a:ext cx="240706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/>
              <a:t>Create a Desert Creature</a:t>
            </a:r>
          </a:p>
        </p:txBody>
      </p:sp>
    </p:spTree>
    <p:extLst>
      <p:ext uri="{BB962C8B-B14F-4D97-AF65-F5344CB8AC3E}">
        <p14:creationId xmlns:p14="http://schemas.microsoft.com/office/powerpoint/2010/main" val="19850732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15F59-B6E7-BC4D-1856-522F3E57A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462" y="325308"/>
            <a:ext cx="7642060" cy="795884"/>
          </a:xfrm>
        </p:spPr>
        <p:txBody>
          <a:bodyPr>
            <a:normAutofit/>
          </a:bodyPr>
          <a:lstStyle/>
          <a:p>
            <a:r>
              <a:rPr lang="en-US" sz="4400" b="1" kern="0">
                <a:solidFill>
                  <a:srgbClr val="279989"/>
                </a:solidFill>
                <a:latin typeface="Arial"/>
                <a:cs typeface="Arial"/>
                <a:sym typeface="Arial"/>
              </a:rPr>
              <a:t>Adaptations: A Way of Life</a:t>
            </a:r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1E932B6-F9F0-4F04-FE35-353D26E6FB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654" y="1316146"/>
            <a:ext cx="3932237" cy="5021592"/>
          </a:xfrm>
        </p:spPr>
        <p:txBody>
          <a:bodyPr>
            <a:normAutofit/>
          </a:bodyPr>
          <a:lstStyle/>
          <a:p>
            <a:pPr marL="228600" indent="0"/>
            <a:endParaRPr lang="en-US" sz="2000">
              <a:latin typeface="+mn-lt"/>
            </a:endParaRPr>
          </a:p>
          <a:p>
            <a:pPr marL="228600" indent="0"/>
            <a:r>
              <a:rPr lang="en-US" sz="2000">
                <a:latin typeface="+mn-lt"/>
              </a:rPr>
              <a:t>Succulence Demo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+mn-lt"/>
              </a:rPr>
              <a:t>Supplies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1800">
                <a:latin typeface="+mn-lt"/>
              </a:rPr>
              <a:t>Paper Towels/Napkins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1800">
                <a:latin typeface="+mn-lt"/>
              </a:rPr>
              <a:t>Wax Paper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+mn-lt"/>
              </a:rPr>
              <a:t>Models how the different parts of a succulent leaf absorbs or repels water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1800">
                <a:latin typeface="+mn-lt"/>
              </a:rPr>
              <a:t>Absorbent paper towel models the fleshy interior of succulent leaves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1800">
                <a:latin typeface="+mn-lt"/>
              </a:rPr>
              <a:t>Wax paper models the waxy exterior of a succulent leaf</a:t>
            </a:r>
          </a:p>
        </p:txBody>
      </p:sp>
      <p:pic>
        <p:nvPicPr>
          <p:cNvPr id="21" name="Picture 20" descr="A black and white photo of a brain&#10;&#10;Description automatically generated with low confidence">
            <a:extLst>
              <a:ext uri="{FF2B5EF4-FFF2-40B4-BE49-F238E27FC236}">
                <a16:creationId xmlns:a16="http://schemas.microsoft.com/office/drawing/2014/main" id="{56F08F20-4885-30CF-3F38-8D6AACE30B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858" y="3822492"/>
            <a:ext cx="2825699" cy="2515246"/>
          </a:xfrm>
          <a:prstGeom prst="rect">
            <a:avLst/>
          </a:prstGeom>
        </p:spPr>
      </p:pic>
      <p:pic>
        <p:nvPicPr>
          <p:cNvPr id="4" name="Picture 3" descr="A picture containing text, envelope, stationary, businesscard&#10;&#10;Description automatically generated">
            <a:extLst>
              <a:ext uri="{FF2B5EF4-FFF2-40B4-BE49-F238E27FC236}">
                <a16:creationId xmlns:a16="http://schemas.microsoft.com/office/drawing/2014/main" id="{A87260CC-3018-F049-152A-93C5BB747A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524" y="3822492"/>
            <a:ext cx="2825699" cy="25152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017DC8-9152-E7CB-A5C8-691F37F9F3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673" y="1183210"/>
            <a:ext cx="2825699" cy="251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1071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15F59-B6E7-BC4D-1856-522F3E57A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462" y="325308"/>
            <a:ext cx="7642060" cy="795884"/>
          </a:xfrm>
        </p:spPr>
        <p:txBody>
          <a:bodyPr>
            <a:normAutofit/>
          </a:bodyPr>
          <a:lstStyle/>
          <a:p>
            <a:r>
              <a:rPr lang="en-US" sz="4400" b="1" kern="0">
                <a:solidFill>
                  <a:srgbClr val="279989"/>
                </a:solidFill>
                <a:latin typeface="Arial"/>
                <a:cs typeface="Arial"/>
                <a:sym typeface="Arial"/>
              </a:rPr>
              <a:t>Adaptations: A Way of Life</a:t>
            </a:r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1E932B6-F9F0-4F04-FE35-353D26E6FB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654" y="1316146"/>
            <a:ext cx="3932237" cy="5021592"/>
          </a:xfrm>
        </p:spPr>
        <p:txBody>
          <a:bodyPr>
            <a:normAutofit/>
          </a:bodyPr>
          <a:lstStyle/>
          <a:p>
            <a:pPr marL="228600" indent="0"/>
            <a:endParaRPr lang="en-US" sz="2000">
              <a:latin typeface="+mn-lt"/>
            </a:endParaRPr>
          </a:p>
          <a:p>
            <a:pPr marL="228600" indent="0"/>
            <a:r>
              <a:rPr lang="en-US" sz="2000">
                <a:latin typeface="+mn-lt"/>
              </a:rPr>
              <a:t>Succulence Activity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+mn-lt"/>
              </a:rPr>
              <a:t>Supplies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1800">
                <a:latin typeface="+mn-lt"/>
              </a:rPr>
              <a:t>Paper Towels/Napkins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1800">
                <a:latin typeface="+mn-lt"/>
              </a:rPr>
              <a:t>Wax Paper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1800">
                <a:latin typeface="+mn-lt"/>
              </a:rPr>
              <a:t>Blackboard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+mn-lt"/>
              </a:rPr>
              <a:t>Allows patrons to observe adaptations discussed in the demo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+mn-lt"/>
              </a:rPr>
              <a:t>Great to set up before another activity (Build a Desert Creature, Prickly Pear Model, </a:t>
            </a:r>
            <a:r>
              <a:rPr lang="en-US" sz="2000" err="1">
                <a:latin typeface="+mn-lt"/>
              </a:rPr>
              <a:t>storytime</a:t>
            </a:r>
            <a:r>
              <a:rPr lang="en-US" sz="2000">
                <a:latin typeface="+mn-lt"/>
              </a:rPr>
              <a:t>, etc.)</a:t>
            </a:r>
            <a:endParaRPr lang="en-US" sz="1800">
              <a:latin typeface="+mn-lt"/>
            </a:endParaRPr>
          </a:p>
        </p:txBody>
      </p:sp>
      <p:pic>
        <p:nvPicPr>
          <p:cNvPr id="5" name="Picture 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1AD03846-7C35-78EB-261A-B53230AAB3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142" y="2263513"/>
            <a:ext cx="3608094" cy="3211681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091631DF-109F-D38A-54CA-E8DCC14EC6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87" y="2263513"/>
            <a:ext cx="3608094" cy="3211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3324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15F59-B6E7-BC4D-1856-522F3E57A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462" y="325308"/>
            <a:ext cx="7642060" cy="795884"/>
          </a:xfrm>
        </p:spPr>
        <p:txBody>
          <a:bodyPr>
            <a:normAutofit/>
          </a:bodyPr>
          <a:lstStyle/>
          <a:p>
            <a:r>
              <a:rPr lang="en-US" sz="4400" b="1" kern="0">
                <a:solidFill>
                  <a:srgbClr val="279989"/>
                </a:solidFill>
                <a:latin typeface="Arial"/>
                <a:cs typeface="Arial"/>
                <a:sym typeface="Arial"/>
              </a:rPr>
              <a:t>Adaptations: A Way of Life</a:t>
            </a:r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1E932B6-F9F0-4F04-FE35-353D26E6FB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654" y="1316146"/>
            <a:ext cx="3932237" cy="5021592"/>
          </a:xfrm>
        </p:spPr>
        <p:txBody>
          <a:bodyPr>
            <a:normAutofit/>
          </a:bodyPr>
          <a:lstStyle/>
          <a:p>
            <a:pPr marL="228600" indent="0"/>
            <a:endParaRPr lang="en-US" sz="2000">
              <a:latin typeface="+mn-lt"/>
            </a:endParaRPr>
          </a:p>
          <a:p>
            <a:pPr marL="228600" indent="0"/>
            <a:r>
              <a:rPr lang="en-US" sz="2000">
                <a:latin typeface="+mn-lt"/>
              </a:rPr>
              <a:t>Prickly Pear Model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+mn-lt"/>
              </a:rPr>
              <a:t>Supplies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1800">
                <a:latin typeface="+mn-lt"/>
              </a:rPr>
              <a:t>Paper Towels/Napkins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1800">
                <a:latin typeface="+mn-lt"/>
              </a:rPr>
              <a:t>Wax Paper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1800">
                <a:latin typeface="+mn-lt"/>
              </a:rPr>
              <a:t>Tape/Glue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1800">
                <a:latin typeface="+mn-lt"/>
              </a:rPr>
              <a:t>Toothpicks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+mn-lt"/>
              </a:rPr>
              <a:t>Patrons create a model succulent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+mn-lt"/>
              </a:rPr>
              <a:t>Set up as a station, facilitated activity, or take and make</a:t>
            </a:r>
          </a:p>
        </p:txBody>
      </p:sp>
      <p:pic>
        <p:nvPicPr>
          <p:cNvPr id="4" name="Picture 3" descr="A picture containing paper&#10;&#10;Description automatically generated">
            <a:extLst>
              <a:ext uri="{FF2B5EF4-FFF2-40B4-BE49-F238E27FC236}">
                <a16:creationId xmlns:a16="http://schemas.microsoft.com/office/drawing/2014/main" id="{A33D004F-7E55-B1DB-0741-02212AD2D7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047" y="2232948"/>
            <a:ext cx="3581475" cy="31879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E9619A-002D-6698-48BB-F0CED62892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599" y="2232948"/>
            <a:ext cx="3581475" cy="318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7011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15F59-B6E7-BC4D-1856-522F3E57A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462" y="325308"/>
            <a:ext cx="7642060" cy="795884"/>
          </a:xfrm>
        </p:spPr>
        <p:txBody>
          <a:bodyPr>
            <a:normAutofit/>
          </a:bodyPr>
          <a:lstStyle/>
          <a:p>
            <a:r>
              <a:rPr lang="en-US" sz="4400" b="1" kern="0">
                <a:solidFill>
                  <a:srgbClr val="279989"/>
                </a:solidFill>
                <a:latin typeface="Arial"/>
                <a:cs typeface="Arial"/>
                <a:sym typeface="Arial"/>
              </a:rPr>
              <a:t>Adaptations: A Way of Life</a:t>
            </a:r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1E932B6-F9F0-4F04-FE35-353D26E6FB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654" y="1316146"/>
            <a:ext cx="3932237" cy="5021592"/>
          </a:xfrm>
        </p:spPr>
        <p:txBody>
          <a:bodyPr>
            <a:normAutofit/>
          </a:bodyPr>
          <a:lstStyle/>
          <a:p>
            <a:pPr marL="228600" indent="0"/>
            <a:endParaRPr lang="en-US" sz="2000">
              <a:latin typeface="+mn-lt"/>
            </a:endParaRPr>
          </a:p>
          <a:p>
            <a:pPr marL="228600" indent="0"/>
            <a:r>
              <a:rPr lang="en-US" sz="2000">
                <a:latin typeface="+mn-lt"/>
              </a:rPr>
              <a:t>Keeping Cool Demos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+mn-lt"/>
              </a:rPr>
              <a:t>Kinesthetic activities that allow patrons to participate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+mn-lt"/>
              </a:rPr>
              <a:t>Shade and Leaf Angle demo explores how plants adjust leaf angle to control how much light/heat they absorb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+mn-lt"/>
              </a:rPr>
              <a:t>Panting and Sweating allows patrons to feel the effects of evaporative cooling</a:t>
            </a:r>
          </a:p>
        </p:txBody>
      </p:sp>
      <p:pic>
        <p:nvPicPr>
          <p:cNvPr id="5" name="Picture 4" descr="A picture containing person, holding, hand, dark&#10;&#10;Description automatically generated">
            <a:extLst>
              <a:ext uri="{FF2B5EF4-FFF2-40B4-BE49-F238E27FC236}">
                <a16:creationId xmlns:a16="http://schemas.microsoft.com/office/drawing/2014/main" id="{B594F7B3-78D8-144E-D36D-FF5699BCF8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522" y="1121192"/>
            <a:ext cx="2947035" cy="2623251"/>
          </a:xfrm>
          <a:prstGeom prst="rect">
            <a:avLst/>
          </a:prstGeom>
        </p:spPr>
      </p:pic>
      <p:pic>
        <p:nvPicPr>
          <p:cNvPr id="8" name="Picture 7" descr="A picture containing person, holding, hand&#10;&#10;Description automatically generated">
            <a:extLst>
              <a:ext uri="{FF2B5EF4-FFF2-40B4-BE49-F238E27FC236}">
                <a16:creationId xmlns:a16="http://schemas.microsoft.com/office/drawing/2014/main" id="{FE4371B6-F812-0A40-7C79-4C42A06777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189" y="1146669"/>
            <a:ext cx="2947035" cy="2623251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9807091B-F4C9-99F2-AD68-3384BDA88E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522" y="3909441"/>
            <a:ext cx="2947035" cy="2623251"/>
          </a:xfrm>
          <a:prstGeom prst="rect">
            <a:avLst/>
          </a:prstGeom>
        </p:spPr>
      </p:pic>
      <p:pic>
        <p:nvPicPr>
          <p:cNvPr id="13" name="Picture 12" descr="A picture containing person, dark&#10;&#10;Description automatically generated">
            <a:extLst>
              <a:ext uri="{FF2B5EF4-FFF2-40B4-BE49-F238E27FC236}">
                <a16:creationId xmlns:a16="http://schemas.microsoft.com/office/drawing/2014/main" id="{11FC34E6-5BF7-9F0A-7B92-FBD1586E0E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189" y="3909441"/>
            <a:ext cx="2947035" cy="262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0520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15F59-B6E7-BC4D-1856-522F3E57A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462" y="325308"/>
            <a:ext cx="7642060" cy="795884"/>
          </a:xfrm>
        </p:spPr>
        <p:txBody>
          <a:bodyPr>
            <a:normAutofit/>
          </a:bodyPr>
          <a:lstStyle/>
          <a:p>
            <a:r>
              <a:rPr lang="en-US" sz="4400" b="1" kern="0">
                <a:solidFill>
                  <a:srgbClr val="279989"/>
                </a:solidFill>
                <a:latin typeface="Arial"/>
                <a:cs typeface="Arial"/>
                <a:sym typeface="Arial"/>
              </a:rPr>
              <a:t>Adaptations: A Way of Life</a:t>
            </a:r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1E932B6-F9F0-4F04-FE35-353D26E6FB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654" y="1316146"/>
            <a:ext cx="3932237" cy="5021592"/>
          </a:xfrm>
        </p:spPr>
        <p:txBody>
          <a:bodyPr>
            <a:normAutofit/>
          </a:bodyPr>
          <a:lstStyle/>
          <a:p>
            <a:pPr marL="228600" indent="0"/>
            <a:endParaRPr lang="en-US" sz="2000">
              <a:latin typeface="+mn-lt"/>
            </a:endParaRPr>
          </a:p>
          <a:p>
            <a:pPr marL="228600" indent="0"/>
            <a:r>
              <a:rPr lang="en-US" sz="2000">
                <a:latin typeface="+mn-lt"/>
              </a:rPr>
              <a:t>Create Your Own Desert Creature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endParaRPr lang="en-US" sz="2000">
              <a:latin typeface="+mn-lt"/>
            </a:endParaRP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+mn-lt"/>
              </a:rPr>
              <a:t>Create your own desert creature with any art supplies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+mn-lt"/>
              </a:rPr>
              <a:t>Great found materials activity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+mn-lt"/>
              </a:rPr>
              <a:t>Have patrons create their desert creature </a:t>
            </a: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292AD66D-1513-97E5-A1CC-1253614F29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756" y="1207390"/>
            <a:ext cx="5885759" cy="523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0174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Map&#10;&#10;Description automatically generated">
            <a:extLst>
              <a:ext uri="{FF2B5EF4-FFF2-40B4-BE49-F238E27FC236}">
                <a16:creationId xmlns:a16="http://schemas.microsoft.com/office/drawing/2014/main" id="{2325A2D9-D393-D467-9CA9-8C190869B7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14223" b="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3734" y="554915"/>
            <a:ext cx="9184531" cy="898242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rgbClr val="FFFFFF"/>
                </a:solidFill>
                <a:cs typeface="Calibri Light"/>
              </a:rPr>
              <a:t>Facilitator Introductions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D3CCFE-75AB-08D3-364E-882CD87E55FA}"/>
              </a:ext>
            </a:extLst>
          </p:cNvPr>
          <p:cNvSpPr txBox="1"/>
          <p:nvPr/>
        </p:nvSpPr>
        <p:spPr>
          <a:xfrm>
            <a:off x="2065507" y="2799134"/>
            <a:ext cx="8206899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000">
                <a:cs typeface="Calibri"/>
              </a:rPr>
              <a:t>Claire Ratcliffe Adams, Space Science Institute</a:t>
            </a:r>
          </a:p>
          <a:p>
            <a:pPr algn="ctr"/>
            <a:endParaRPr lang="en-US" sz="3000">
              <a:cs typeface="Calibri"/>
            </a:endParaRPr>
          </a:p>
          <a:p>
            <a:pPr algn="ctr"/>
            <a:r>
              <a:rPr lang="en-US" sz="3000">
                <a:cs typeface="Calibri"/>
              </a:rPr>
              <a:t>Dillon Connelly, Space Science Institute</a:t>
            </a:r>
          </a:p>
        </p:txBody>
      </p:sp>
    </p:spTree>
    <p:extLst>
      <p:ext uri="{BB962C8B-B14F-4D97-AF65-F5344CB8AC3E}">
        <p14:creationId xmlns:p14="http://schemas.microsoft.com/office/powerpoint/2010/main" val="13870183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39FE9-DAE3-A33A-E22E-FFDA07E19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279989"/>
                </a:solidFill>
                <a:latin typeface="Arial"/>
                <a:cs typeface="Arial"/>
              </a:rPr>
              <a:t>Precipitation Towers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3C3870-30A6-B67F-9514-D5F496AF4F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66945" y="2153933"/>
            <a:ext cx="6308387" cy="3970338"/>
          </a:xfrm>
        </p:spPr>
        <p:txBody>
          <a:bodyPr/>
          <a:lstStyle/>
          <a:p>
            <a:pPr marL="114300" indent="0">
              <a:buNone/>
            </a:pPr>
            <a:r>
              <a:rPr lang="en-US"/>
              <a:t>Participants create 3D graphs using stackable cubes (Legos) using NASA data.</a:t>
            </a:r>
          </a:p>
          <a:p>
            <a:pPr marL="114300" indent="0">
              <a:buNone/>
            </a:pPr>
            <a:endParaRPr lang="en-US"/>
          </a:p>
          <a:p>
            <a:pPr marL="114300" indent="0">
              <a:buNone/>
            </a:pPr>
            <a:r>
              <a:rPr lang="en-US"/>
              <a:t>Observe and compare precipitation levels from several different locations.</a:t>
            </a:r>
          </a:p>
          <a:p>
            <a:pPr marL="114300" indent="0">
              <a:buNone/>
            </a:pPr>
            <a:endParaRPr lang="en-US"/>
          </a:p>
          <a:p>
            <a:pPr marL="114300" indent="0">
              <a:buNone/>
            </a:pPr>
            <a:r>
              <a:rPr lang="en-US"/>
              <a:t>Make it "place-based" by creating a data set unique to your location!</a:t>
            </a:r>
          </a:p>
        </p:txBody>
      </p:sp>
      <p:pic>
        <p:nvPicPr>
          <p:cNvPr id="4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7998E2A7-BD11-F99D-A350-E2F761E283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931" y="2155068"/>
            <a:ext cx="4060487" cy="3050460"/>
          </a:xfrm>
          <a:prstGeom prst="rect">
            <a:avLst/>
          </a:prstGeom>
        </p:spPr>
      </p:pic>
      <p:sp>
        <p:nvSpPr>
          <p:cNvPr id="6" name="Google Shape;107;p19">
            <a:extLst>
              <a:ext uri="{FF2B5EF4-FFF2-40B4-BE49-F238E27FC236}">
                <a16:creationId xmlns:a16="http://schemas.microsoft.com/office/drawing/2014/main" id="{664ED69E-BA15-AD9E-3940-2FAA69F7FDD9}"/>
              </a:ext>
            </a:extLst>
          </p:cNvPr>
          <p:cNvSpPr/>
          <p:nvPr/>
        </p:nvSpPr>
        <p:spPr>
          <a:xfrm>
            <a:off x="1718989" y="5499956"/>
            <a:ext cx="2246760" cy="1043424"/>
          </a:xfrm>
          <a:prstGeom prst="flowChartTerminator">
            <a:avLst/>
          </a:prstGeom>
          <a:solidFill>
            <a:srgbClr val="F1C23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1850" b="1" kern="0">
                <a:solidFill>
                  <a:srgbClr val="000000"/>
                </a:solidFill>
                <a:latin typeface="Arial"/>
                <a:cs typeface="Arial"/>
              </a:rPr>
              <a:t>Tweens </a:t>
            </a:r>
            <a:endParaRPr lang="en-US" sz="185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30167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39FE9-DAE3-A33A-E22E-FFDA07E19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279989"/>
                </a:solidFill>
                <a:latin typeface="Arial"/>
                <a:cs typeface="Arial"/>
              </a:rPr>
              <a:t>Precipitation Towers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3C3870-30A6-B67F-9514-D5F496AF4F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66945" y="2153933"/>
            <a:ext cx="6308387" cy="3970338"/>
          </a:xfrm>
        </p:spPr>
        <p:txBody>
          <a:bodyPr/>
          <a:lstStyle/>
          <a:p>
            <a:pPr marL="114300" indent="0">
              <a:buNone/>
            </a:pPr>
            <a:r>
              <a:rPr lang="en-US"/>
              <a:t>Activity includes precipitation data across the U.S. and around the globe</a:t>
            </a:r>
          </a:p>
          <a:p>
            <a:pPr marL="114300" indent="0">
              <a:buNone/>
            </a:pPr>
            <a:endParaRPr lang="en-US"/>
          </a:p>
          <a:p>
            <a:pPr marL="114300" indent="0">
              <a:buNone/>
            </a:pPr>
            <a:r>
              <a:rPr lang="en-US" i="1"/>
              <a:t>Optional</a:t>
            </a:r>
            <a:r>
              <a:rPr lang="en-US"/>
              <a:t>: 3D Printer file to create bases for the precipitation towers</a:t>
            </a:r>
          </a:p>
          <a:p>
            <a:pPr marL="114300" indent="0">
              <a:buNone/>
            </a:pPr>
            <a:endParaRPr lang="en-US"/>
          </a:p>
          <a:p>
            <a:pPr marL="114300" indent="0">
              <a:buNone/>
            </a:pPr>
            <a:r>
              <a:rPr lang="en-US"/>
              <a:t>Includes videos about drought in the U.S.</a:t>
            </a:r>
          </a:p>
        </p:txBody>
      </p:sp>
      <p:pic>
        <p:nvPicPr>
          <p:cNvPr id="4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7998E2A7-BD11-F99D-A350-E2F761E283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931" y="2155068"/>
            <a:ext cx="4060487" cy="3050460"/>
          </a:xfrm>
          <a:prstGeom prst="rect">
            <a:avLst/>
          </a:prstGeom>
        </p:spPr>
      </p:pic>
      <p:sp>
        <p:nvSpPr>
          <p:cNvPr id="6" name="Google Shape;107;p19">
            <a:extLst>
              <a:ext uri="{FF2B5EF4-FFF2-40B4-BE49-F238E27FC236}">
                <a16:creationId xmlns:a16="http://schemas.microsoft.com/office/drawing/2014/main" id="{664ED69E-BA15-AD9E-3940-2FAA69F7FDD9}"/>
              </a:ext>
            </a:extLst>
          </p:cNvPr>
          <p:cNvSpPr/>
          <p:nvPr/>
        </p:nvSpPr>
        <p:spPr>
          <a:xfrm>
            <a:off x="1718989" y="5499956"/>
            <a:ext cx="2246760" cy="1043424"/>
          </a:xfrm>
          <a:prstGeom prst="flowChartTerminator">
            <a:avLst/>
          </a:prstGeom>
          <a:solidFill>
            <a:srgbClr val="F1C23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1850" b="1" kern="0">
                <a:solidFill>
                  <a:srgbClr val="000000"/>
                </a:solidFill>
                <a:latin typeface="Arial"/>
                <a:cs typeface="Arial"/>
              </a:rPr>
              <a:t>Tweens </a:t>
            </a:r>
            <a:endParaRPr lang="en-US" sz="185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67902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39FE9-DAE3-A33A-E22E-FFDA07E19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279989"/>
                </a:solidFill>
                <a:latin typeface="Arial"/>
                <a:cs typeface="Arial"/>
              </a:rPr>
              <a:t>Precipitation Towers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3C3870-30A6-B67F-9514-D5F496AF4F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05475" y="1832698"/>
            <a:ext cx="6562387" cy="3843338"/>
          </a:xfrm>
        </p:spPr>
        <p:txBody>
          <a:bodyPr/>
          <a:lstStyle/>
          <a:p>
            <a:pPr marL="114300" indent="0">
              <a:buNone/>
            </a:pPr>
            <a:endParaRPr lang="en-US"/>
          </a:p>
          <a:p>
            <a:pPr marL="114300" indent="0">
              <a:buNone/>
            </a:pPr>
            <a:endParaRPr lang="en-US"/>
          </a:p>
          <a:p>
            <a:pPr marL="114300" indent="0">
              <a:buNone/>
            </a:pPr>
            <a:endParaRPr lang="en-US"/>
          </a:p>
          <a:p>
            <a:pPr marL="114300" indent="0" algn="ctr">
              <a:buNone/>
            </a:pPr>
            <a:r>
              <a:rPr lang="en-US"/>
              <a:t>Library </a:t>
            </a:r>
            <a:r>
              <a:rPr lang="en-US" b="1"/>
              <a:t>facilitation guide</a:t>
            </a:r>
            <a:r>
              <a:rPr lang="en-US"/>
              <a:t> and </a:t>
            </a:r>
            <a:r>
              <a:rPr lang="en-US" b="1"/>
              <a:t>how-to video</a:t>
            </a:r>
            <a:r>
              <a:rPr lang="en-US"/>
              <a:t> coming soon!</a:t>
            </a:r>
          </a:p>
        </p:txBody>
      </p:sp>
      <p:pic>
        <p:nvPicPr>
          <p:cNvPr id="4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7998E2A7-BD11-F99D-A350-E2F761E283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931" y="2155068"/>
            <a:ext cx="4060487" cy="3050460"/>
          </a:xfrm>
          <a:prstGeom prst="rect">
            <a:avLst/>
          </a:prstGeom>
        </p:spPr>
      </p:pic>
      <p:sp>
        <p:nvSpPr>
          <p:cNvPr id="6" name="Google Shape;107;p19">
            <a:extLst>
              <a:ext uri="{FF2B5EF4-FFF2-40B4-BE49-F238E27FC236}">
                <a16:creationId xmlns:a16="http://schemas.microsoft.com/office/drawing/2014/main" id="{664ED69E-BA15-AD9E-3940-2FAA69F7FDD9}"/>
              </a:ext>
            </a:extLst>
          </p:cNvPr>
          <p:cNvSpPr/>
          <p:nvPr/>
        </p:nvSpPr>
        <p:spPr>
          <a:xfrm>
            <a:off x="1718989" y="5499956"/>
            <a:ext cx="2246760" cy="1043424"/>
          </a:xfrm>
          <a:prstGeom prst="flowChartTerminator">
            <a:avLst/>
          </a:prstGeom>
          <a:solidFill>
            <a:srgbClr val="F1C23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1850" b="1" kern="0">
                <a:solidFill>
                  <a:srgbClr val="000000"/>
                </a:solidFill>
                <a:latin typeface="Arial"/>
                <a:cs typeface="Arial"/>
              </a:rPr>
              <a:t>Tweens </a:t>
            </a:r>
            <a:endParaRPr lang="en-US" sz="185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46701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9"/>
          <p:cNvSpPr txBox="1"/>
          <p:nvPr/>
        </p:nvSpPr>
        <p:spPr>
          <a:xfrm>
            <a:off x="415600" y="593367"/>
            <a:ext cx="11360800" cy="7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 lnSpcReduction="10000"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3733" b="1" i="0" u="none" strike="noStrike" kern="0" cap="none" spc="0" normalizeH="0" baseline="0" noProof="0">
                <a:ln>
                  <a:noFill/>
                </a:ln>
                <a:solidFill>
                  <a:srgbClr val="279989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Build-A-Bug</a:t>
            </a:r>
            <a:endParaRPr kumimoji="0" sz="2667" b="1" i="0" u="none" strike="noStrike" kern="0" cap="none" spc="0" normalizeH="0" baseline="0" noProof="0">
              <a:ln>
                <a:noFill/>
              </a:ln>
              <a:solidFill>
                <a:srgbClr val="279989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05" name="Google Shape;10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467" y="1305701"/>
            <a:ext cx="4340767" cy="4340767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9"/>
          <p:cNvSpPr txBox="1"/>
          <p:nvPr/>
        </p:nvSpPr>
        <p:spPr>
          <a:xfrm>
            <a:off x="5217133" y="799432"/>
            <a:ext cx="4544000" cy="4514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609585" marR="0" lvl="0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  <a:tabLst/>
              <a:defRPr/>
            </a:pPr>
            <a:r>
              <a:rPr kumimoji="0" lang="en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Patrons learn about adaptations while creating their own aquatic insect.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609585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highlight>
                <a:srgbClr val="FFFFFF"/>
              </a:highlight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609585" marR="0" lvl="0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  <a:tabLst/>
              <a:defRPr/>
            </a:pPr>
            <a:r>
              <a:rPr kumimoji="0" lang="e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Arial"/>
                <a:ea typeface="+mn-ea"/>
                <a:cs typeface="Arial"/>
                <a:sym typeface="Arial"/>
              </a:rPr>
              <a:t>Make this a "Take &amp; Make" activity by providing 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highlight>
                <a:srgbClr val="FFFFFF"/>
              </a:highlight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1219170" marR="0" lvl="1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○"/>
              <a:tabLst/>
              <a:defRPr/>
            </a:pPr>
            <a:r>
              <a:rPr kumimoji="0" lang="e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Arial"/>
                <a:ea typeface="+mn-ea"/>
                <a:cs typeface="Arial"/>
                <a:sym typeface="Arial"/>
              </a:rPr>
              <a:t>a printed copy of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Arial"/>
                <a:ea typeface="+mn-ea"/>
                <a:cs typeface="Arial"/>
                <a:sym typeface="Arial"/>
              </a:rPr>
              <a:t>the Table Sign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highlight>
                <a:srgbClr val="FFFFFF"/>
              </a:highlight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1219170" marR="0" lvl="1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○"/>
              <a:tabLst/>
              <a:defRPr/>
            </a:pPr>
            <a:r>
              <a:rPr kumimoji="0" lang="e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Arial"/>
                <a:ea typeface="+mn-ea"/>
                <a:cs typeface="Arial"/>
                <a:sym typeface="Arial"/>
              </a:rPr>
              <a:t>Craft materials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highlight>
                <a:srgbClr val="FFFFFF"/>
              </a:highlight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" name="Google Shape;107;p19"/>
          <p:cNvSpPr/>
          <p:nvPr/>
        </p:nvSpPr>
        <p:spPr>
          <a:xfrm>
            <a:off x="9361400" y="5141367"/>
            <a:ext cx="2246760" cy="1043424"/>
          </a:xfrm>
          <a:prstGeom prst="flowChartTerminator">
            <a:avLst/>
          </a:prstGeom>
          <a:solidFill>
            <a:srgbClr val="F1C23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" name="Google Shape;108;p19"/>
          <p:cNvSpPr txBox="1"/>
          <p:nvPr/>
        </p:nvSpPr>
        <p:spPr>
          <a:xfrm>
            <a:off x="9500184" y="5303718"/>
            <a:ext cx="1969200" cy="53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8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Ages k-6</a:t>
            </a: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2400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0"/>
          <p:cNvSpPr txBox="1"/>
          <p:nvPr/>
        </p:nvSpPr>
        <p:spPr>
          <a:xfrm>
            <a:off x="415600" y="593367"/>
            <a:ext cx="11360800" cy="7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 lnSpcReduction="10000"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3733" b="1" i="0" u="none" strike="noStrike" kern="0" cap="none" spc="0" normalizeH="0" baseline="0" noProof="0">
                <a:ln>
                  <a:noFill/>
                </a:ln>
                <a:solidFill>
                  <a:srgbClr val="279989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Build-A-Bug</a:t>
            </a:r>
            <a:endParaRPr kumimoji="0" sz="2667" b="1" i="0" u="none" strike="noStrike" kern="0" cap="none" spc="0" normalizeH="0" baseline="0" noProof="0">
              <a:ln>
                <a:noFill/>
              </a:ln>
              <a:solidFill>
                <a:srgbClr val="279989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4" name="Google Shape;114;p20"/>
          <p:cNvSpPr txBox="1"/>
          <p:nvPr/>
        </p:nvSpPr>
        <p:spPr>
          <a:xfrm>
            <a:off x="5915567" y="2252600"/>
            <a:ext cx="5688400" cy="2051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4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What is an adaptation?</a:t>
            </a:r>
            <a:endParaRPr kumimoji="0" sz="4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15" name="Google Shape;11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3700" y="1440333"/>
            <a:ext cx="4536792" cy="50798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99915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1"/>
          <p:cNvSpPr txBox="1"/>
          <p:nvPr/>
        </p:nvSpPr>
        <p:spPr>
          <a:xfrm>
            <a:off x="415600" y="593367"/>
            <a:ext cx="11360800" cy="7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 lnSpcReduction="10000"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3733" b="1" i="0" u="none" strike="noStrike" kern="0" cap="none" spc="0" normalizeH="0" baseline="0" noProof="0">
                <a:ln>
                  <a:noFill/>
                </a:ln>
                <a:solidFill>
                  <a:srgbClr val="279989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Build-A-Bug</a:t>
            </a:r>
            <a:endParaRPr kumimoji="0" sz="2667" b="1" i="0" u="none" strike="noStrike" kern="0" cap="none" spc="0" normalizeH="0" baseline="0" noProof="0">
              <a:ln>
                <a:noFill/>
              </a:ln>
              <a:solidFill>
                <a:srgbClr val="279989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1" name="Google Shape;121;p21"/>
          <p:cNvSpPr txBox="1"/>
          <p:nvPr/>
        </p:nvSpPr>
        <p:spPr>
          <a:xfrm>
            <a:off x="5915567" y="2252594"/>
            <a:ext cx="5276000" cy="4267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4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What are some adaptations an insect might need to live in the water?</a:t>
            </a:r>
            <a:endParaRPr kumimoji="0" sz="4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400" b="0" i="1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22" name="Google Shape;12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0701" y="1226633"/>
            <a:ext cx="3877900" cy="5458032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1"/>
          <p:cNvSpPr txBox="1"/>
          <p:nvPr/>
        </p:nvSpPr>
        <p:spPr>
          <a:xfrm>
            <a:off x="5915567" y="4960668"/>
            <a:ext cx="5276000" cy="1723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2400" b="0" i="1" u="sng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Facilitation tip: ask probing questions</a:t>
            </a:r>
            <a:endParaRPr kumimoji="0" sz="2400" b="0" i="1" u="sng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en" sz="2400" b="0" i="1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Why would it need that?</a:t>
            </a:r>
            <a:endParaRPr kumimoji="0" sz="2400" b="0" i="1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en" sz="2400" b="0" i="1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How does the adaptation help it survive?</a:t>
            </a: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6751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2"/>
          <p:cNvSpPr txBox="1"/>
          <p:nvPr/>
        </p:nvSpPr>
        <p:spPr>
          <a:xfrm>
            <a:off x="415600" y="593367"/>
            <a:ext cx="11360800" cy="7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 lnSpcReduction="10000"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3733" b="1" i="0" u="none" strike="noStrike" kern="0" cap="none" spc="0" normalizeH="0" baseline="0" noProof="0">
                <a:ln>
                  <a:noFill/>
                </a:ln>
                <a:solidFill>
                  <a:srgbClr val="279989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Build-A-Bug</a:t>
            </a:r>
            <a:endParaRPr kumimoji="0" sz="2667" b="1" i="0" u="none" strike="noStrike" kern="0" cap="none" spc="0" normalizeH="0" baseline="0" noProof="0">
              <a:ln>
                <a:noFill/>
              </a:ln>
              <a:solidFill>
                <a:srgbClr val="279989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9" name="Google Shape;129;p22"/>
          <p:cNvSpPr txBox="1"/>
          <p:nvPr/>
        </p:nvSpPr>
        <p:spPr>
          <a:xfrm>
            <a:off x="5915567" y="2252600"/>
            <a:ext cx="5688400" cy="3283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4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Insects that live in the water are called “Aquatic Macroinvertebrates”</a:t>
            </a:r>
            <a:endParaRPr kumimoji="0" sz="4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30" name="Google Shape;13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1367" y="1448734"/>
            <a:ext cx="4734164" cy="5079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51208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3"/>
          <p:cNvSpPr txBox="1"/>
          <p:nvPr/>
        </p:nvSpPr>
        <p:spPr>
          <a:xfrm>
            <a:off x="415600" y="593367"/>
            <a:ext cx="11360800" cy="7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 lnSpcReduction="10000"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3733" b="1" i="0" u="none" strike="noStrike" kern="0" cap="none" spc="0" normalizeH="0" baseline="0" noProof="0">
                <a:ln>
                  <a:noFill/>
                </a:ln>
                <a:solidFill>
                  <a:srgbClr val="279989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Build-A-Bug</a:t>
            </a:r>
            <a:endParaRPr kumimoji="0" sz="2667" b="1" i="0" u="none" strike="noStrike" kern="0" cap="none" spc="0" normalizeH="0" baseline="0" noProof="0">
              <a:ln>
                <a:noFill/>
              </a:ln>
              <a:solidFill>
                <a:srgbClr val="279989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6" name="Google Shape;136;p23"/>
          <p:cNvSpPr txBox="1"/>
          <p:nvPr/>
        </p:nvSpPr>
        <p:spPr>
          <a:xfrm>
            <a:off x="5915567" y="2252600"/>
            <a:ext cx="5688400" cy="3898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4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EEFF41"/>
                </a:highlight>
                <a:uLnTx/>
                <a:uFillTx/>
                <a:latin typeface="Arial"/>
                <a:ea typeface="+mn-ea"/>
                <a:cs typeface="Arial"/>
                <a:sym typeface="Arial"/>
              </a:rPr>
              <a:t>Macro</a:t>
            </a:r>
            <a:r>
              <a:rPr kumimoji="0" lang="en" sz="4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 </a:t>
            </a:r>
            <a:r>
              <a:rPr kumimoji="0" lang="en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big enough to see without a microscope.</a:t>
            </a:r>
            <a:endParaRPr kumimoji="0" sz="4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4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EEFF41"/>
                </a:highlight>
                <a:uLnTx/>
                <a:uFillTx/>
                <a:latin typeface="Arial"/>
                <a:ea typeface="+mn-ea"/>
                <a:cs typeface="Arial"/>
                <a:sym typeface="Arial"/>
              </a:rPr>
              <a:t>Invertebrate</a:t>
            </a:r>
            <a:r>
              <a:rPr kumimoji="0" lang="en" sz="4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 </a:t>
            </a:r>
            <a:r>
              <a:rPr kumimoji="0" lang="en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doesn’t have a backbone.</a:t>
            </a:r>
            <a:endParaRPr kumimoji="0" sz="4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37" name="Google Shape;13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1367" y="1448734"/>
            <a:ext cx="4734164" cy="5079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25353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4"/>
          <p:cNvSpPr txBox="1"/>
          <p:nvPr/>
        </p:nvSpPr>
        <p:spPr>
          <a:xfrm>
            <a:off x="415600" y="593367"/>
            <a:ext cx="11360800" cy="7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 lnSpcReduction="10000"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3733" b="1" i="0" u="none" strike="noStrike" kern="0" cap="none" spc="0" normalizeH="0" baseline="0" noProof="0">
                <a:ln>
                  <a:noFill/>
                </a:ln>
                <a:solidFill>
                  <a:srgbClr val="279989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Build-A-Bug</a:t>
            </a:r>
            <a:endParaRPr kumimoji="0" sz="2667" b="1" i="0" u="none" strike="noStrike" kern="0" cap="none" spc="0" normalizeH="0" baseline="0" noProof="0">
              <a:ln>
                <a:noFill/>
              </a:ln>
              <a:solidFill>
                <a:srgbClr val="279989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3" name="Google Shape;143;p24"/>
          <p:cNvSpPr txBox="1"/>
          <p:nvPr/>
        </p:nvSpPr>
        <p:spPr>
          <a:xfrm>
            <a:off x="5923967" y="367700"/>
            <a:ext cx="5688400" cy="6360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4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Many  macroinvertebrates can’t live in polluted water. </a:t>
            </a:r>
            <a:endParaRPr kumimoji="0" sz="4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If we see many kinds of macroinvertebrates in a pond or stream, what does that tell us about the water quality?</a:t>
            </a:r>
            <a:endParaRPr kumimoji="0" sz="4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44" name="Google Shape;14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1367" y="1448734"/>
            <a:ext cx="4734164" cy="5079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17324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5"/>
          <p:cNvSpPr txBox="1"/>
          <p:nvPr/>
        </p:nvSpPr>
        <p:spPr>
          <a:xfrm>
            <a:off x="415600" y="593367"/>
            <a:ext cx="11360800" cy="7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 lnSpcReduction="10000"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3733" b="1" i="0" u="none" strike="noStrike" kern="0" cap="none" spc="0" normalizeH="0" baseline="0" noProof="0">
                <a:ln>
                  <a:noFill/>
                </a:ln>
                <a:solidFill>
                  <a:srgbClr val="279989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Build-A-Bug</a:t>
            </a:r>
            <a:endParaRPr kumimoji="0" sz="2667" b="1" i="0" u="none" strike="noStrike" kern="0" cap="none" spc="0" normalizeH="0" baseline="0" noProof="0">
              <a:ln>
                <a:noFill/>
              </a:ln>
              <a:solidFill>
                <a:srgbClr val="279989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" name="Google Shape;150;p25"/>
          <p:cNvSpPr txBox="1"/>
          <p:nvPr/>
        </p:nvSpPr>
        <p:spPr>
          <a:xfrm>
            <a:off x="5915567" y="2252601"/>
            <a:ext cx="5688400" cy="3283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4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You will be creating your own special aquatic macroinvertebrate!</a:t>
            </a:r>
            <a:endParaRPr kumimoji="0" sz="4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51" name="Google Shape;15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1367" y="1448734"/>
            <a:ext cx="4734164" cy="5079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8084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45E2F-1A7F-057B-8310-D7AA797F0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6205" y="5680405"/>
            <a:ext cx="12192000" cy="6623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1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Icebreaker: What Four Corners weather are you today?</a:t>
            </a:r>
          </a:p>
        </p:txBody>
      </p:sp>
      <p:pic>
        <p:nvPicPr>
          <p:cNvPr id="15" name="Picture 14" descr="A tornado in the sky&#10;&#10;Description automatically generated with low confidence">
            <a:extLst>
              <a:ext uri="{FF2B5EF4-FFF2-40B4-BE49-F238E27FC236}">
                <a16:creationId xmlns:a16="http://schemas.microsoft.com/office/drawing/2014/main" id="{C5EEA50E-2C7F-F17F-C381-E4B6C36764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7" r="14664" b="-4"/>
          <a:stretch/>
        </p:blipFill>
        <p:spPr>
          <a:xfrm>
            <a:off x="20" y="10"/>
            <a:ext cx="3008514" cy="4257356"/>
          </a:xfrm>
          <a:prstGeom prst="rect">
            <a:avLst/>
          </a:prstGeom>
        </p:spPr>
      </p:pic>
      <p:pic>
        <p:nvPicPr>
          <p:cNvPr id="13" name="Picture 12" descr="A picture containing outdoor&#10;&#10;Description automatically generated">
            <a:extLst>
              <a:ext uri="{FF2B5EF4-FFF2-40B4-BE49-F238E27FC236}">
                <a16:creationId xmlns:a16="http://schemas.microsoft.com/office/drawing/2014/main" id="{981C8187-F86D-0417-28FF-4D91B90B28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5" r="15371" b="1"/>
          <a:stretch/>
        </p:blipFill>
        <p:spPr>
          <a:xfrm>
            <a:off x="3061261" y="10"/>
            <a:ext cx="3008534" cy="4261094"/>
          </a:xfrm>
          <a:prstGeom prst="rect">
            <a:avLst/>
          </a:prstGeom>
        </p:spPr>
      </p:pic>
      <p:pic>
        <p:nvPicPr>
          <p:cNvPr id="17" name="Picture 16" descr="A picture containing outdoor&#10;&#10;Description automatically generated">
            <a:extLst>
              <a:ext uri="{FF2B5EF4-FFF2-40B4-BE49-F238E27FC236}">
                <a16:creationId xmlns:a16="http://schemas.microsoft.com/office/drawing/2014/main" id="{8841C390-AE27-C63E-3BB7-E315E263C6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0" r="12210" b="2"/>
          <a:stretch/>
        </p:blipFill>
        <p:spPr>
          <a:xfrm>
            <a:off x="6122522" y="10"/>
            <a:ext cx="3008376" cy="4261094"/>
          </a:xfrm>
          <a:prstGeom prst="rect">
            <a:avLst/>
          </a:prstGeom>
        </p:spPr>
      </p:pic>
      <p:cxnSp>
        <p:nvCxnSpPr>
          <p:cNvPr id="46" name="Straight Connector 34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82614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snowy road with trees on either side of it&#10;&#10;Description automatically generated with medium confidence">
            <a:extLst>
              <a:ext uri="{FF2B5EF4-FFF2-40B4-BE49-F238E27FC236}">
                <a16:creationId xmlns:a16="http://schemas.microsoft.com/office/drawing/2014/main" id="{BA1B33AC-C8C2-7401-F2F7-A91B490A01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1" r="17999" b="2"/>
          <a:stretch/>
        </p:blipFill>
        <p:spPr>
          <a:xfrm>
            <a:off x="9183624" y="10"/>
            <a:ext cx="3008376" cy="4261094"/>
          </a:xfrm>
          <a:prstGeom prst="rect">
            <a:avLst/>
          </a:prstGeom>
        </p:spPr>
      </p:pic>
      <p:cxnSp>
        <p:nvCxnSpPr>
          <p:cNvPr id="47" name="Straight Connector 36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38">
            <a:extLst>
              <a:ext uri="{FF2B5EF4-FFF2-40B4-BE49-F238E27FC236}">
                <a16:creationId xmlns:a16="http://schemas.microsoft.com/office/drawing/2014/main" id="{0627B73E-D784-4780-AA33-DCDFE7DA1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27921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0">
            <a:extLst>
              <a:ext uri="{FF2B5EF4-FFF2-40B4-BE49-F238E27FC236}">
                <a16:creationId xmlns:a16="http://schemas.microsoft.com/office/drawing/2014/main" id="{99FF1850-8D1E-4E84-BD9E-F2E906958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137307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C52996A-A067-B10E-9D2B-650C30332E6B}"/>
              </a:ext>
            </a:extLst>
          </p:cNvPr>
          <p:cNvSpPr txBox="1"/>
          <p:nvPr/>
        </p:nvSpPr>
        <p:spPr>
          <a:xfrm>
            <a:off x="52727" y="4257366"/>
            <a:ext cx="30085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Dry Thunderstorm</a:t>
            </a:r>
          </a:p>
          <a:p>
            <a:pPr algn="ctr"/>
            <a:r>
              <a:rPr lang="en-US"/>
              <a:t>Full of energy</a:t>
            </a:r>
          </a:p>
          <a:p>
            <a:pPr algn="ctr"/>
            <a:r>
              <a:rPr lang="en-US"/>
              <a:t>Flashy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DDC5281-9E24-AD7F-A4B4-290F440C7EF5}"/>
              </a:ext>
            </a:extLst>
          </p:cNvPr>
          <p:cNvSpPr txBox="1"/>
          <p:nvPr/>
        </p:nvSpPr>
        <p:spPr>
          <a:xfrm>
            <a:off x="3027921" y="4257366"/>
            <a:ext cx="30085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Drought</a:t>
            </a:r>
          </a:p>
          <a:p>
            <a:pPr algn="ctr"/>
            <a:r>
              <a:rPr lang="en-US"/>
              <a:t>Waiting for relief</a:t>
            </a:r>
          </a:p>
          <a:p>
            <a:pPr algn="ctr"/>
            <a:r>
              <a:rPr lang="en-US"/>
              <a:t>In need of some </a:t>
            </a:r>
            <a:r>
              <a:rPr lang="en-US" err="1"/>
              <a:t>Jergens</a:t>
            </a:r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C04BD32-C82A-0BE8-48A2-3EE0D622751C}"/>
              </a:ext>
            </a:extLst>
          </p:cNvPr>
          <p:cNvSpPr txBox="1"/>
          <p:nvPr/>
        </p:nvSpPr>
        <p:spPr>
          <a:xfrm>
            <a:off x="6103134" y="4242136"/>
            <a:ext cx="30085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Flash Flood</a:t>
            </a:r>
          </a:p>
          <a:p>
            <a:pPr algn="ctr"/>
            <a:r>
              <a:rPr lang="en-US"/>
              <a:t>Fast acting </a:t>
            </a:r>
          </a:p>
          <a:p>
            <a:pPr algn="ctr"/>
            <a:r>
              <a:rPr lang="en-US"/>
              <a:t>Enriching to your environment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5E047EF-2D69-4942-5569-C1CB642F71D8}"/>
              </a:ext>
            </a:extLst>
          </p:cNvPr>
          <p:cNvSpPr txBox="1"/>
          <p:nvPr/>
        </p:nvSpPr>
        <p:spPr>
          <a:xfrm>
            <a:off x="9183545" y="4269689"/>
            <a:ext cx="30085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Winter Storm</a:t>
            </a:r>
          </a:p>
          <a:p>
            <a:pPr algn="ctr"/>
            <a:r>
              <a:rPr lang="en-US"/>
              <a:t>Cool </a:t>
            </a:r>
          </a:p>
          <a:p>
            <a:pPr algn="ctr"/>
            <a:r>
              <a:rPr lang="en-US"/>
              <a:t>Preparing for the future</a:t>
            </a:r>
          </a:p>
        </p:txBody>
      </p:sp>
    </p:spTree>
    <p:extLst>
      <p:ext uri="{BB962C8B-B14F-4D97-AF65-F5344CB8AC3E}">
        <p14:creationId xmlns:p14="http://schemas.microsoft.com/office/powerpoint/2010/main" val="29760730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F55552-89D4-3F71-2162-2ABAEA26F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5934" y="0"/>
            <a:ext cx="59601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5353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0F42EC5-8273-390D-A2CE-56950DDE2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8" y="1305244"/>
            <a:ext cx="12170922" cy="54715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6DB1DA-6C3C-CB7B-68BC-4B78FEE011EA}"/>
              </a:ext>
            </a:extLst>
          </p:cNvPr>
          <p:cNvSpPr txBox="1"/>
          <p:nvPr/>
        </p:nvSpPr>
        <p:spPr>
          <a:xfrm>
            <a:off x="3046379" y="290208"/>
            <a:ext cx="6382964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>
                <a:cs typeface="Arial"/>
              </a:rPr>
              <a:t>Citizen Science Projects</a:t>
            </a:r>
          </a:p>
        </p:txBody>
      </p:sp>
    </p:spTree>
    <p:extLst>
      <p:ext uri="{BB962C8B-B14F-4D97-AF65-F5344CB8AC3E}">
        <p14:creationId xmlns:p14="http://schemas.microsoft.com/office/powerpoint/2010/main" val="41955657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0F42EC5-8273-390D-A2CE-56950DDE2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98" y="1345776"/>
            <a:ext cx="12170922" cy="54715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6DB1DA-6C3C-CB7B-68BC-4B78FEE011EA}"/>
              </a:ext>
            </a:extLst>
          </p:cNvPr>
          <p:cNvSpPr txBox="1"/>
          <p:nvPr/>
        </p:nvSpPr>
        <p:spPr>
          <a:xfrm>
            <a:off x="3046379" y="290208"/>
            <a:ext cx="6382964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>
                <a:cs typeface="Arial"/>
              </a:rPr>
              <a:t>Citizen Science Projects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1C21E04-BF98-52AB-5CAA-6530F1B59432}"/>
              </a:ext>
            </a:extLst>
          </p:cNvPr>
          <p:cNvSpPr/>
          <p:nvPr/>
        </p:nvSpPr>
        <p:spPr>
          <a:xfrm>
            <a:off x="7835629" y="3206884"/>
            <a:ext cx="4045084" cy="82685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8211D59-DA8E-60A0-4DCF-03B0FFEE5872}"/>
              </a:ext>
            </a:extLst>
          </p:cNvPr>
          <p:cNvSpPr/>
          <p:nvPr/>
        </p:nvSpPr>
        <p:spPr>
          <a:xfrm>
            <a:off x="7896426" y="4082372"/>
            <a:ext cx="4045084" cy="82685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7480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0F42EC5-8273-390D-A2CE-56950DDE2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8" y="1305244"/>
            <a:ext cx="12170922" cy="54715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6DB1DA-6C3C-CB7B-68BC-4B78FEE011EA}"/>
              </a:ext>
            </a:extLst>
          </p:cNvPr>
          <p:cNvSpPr txBox="1"/>
          <p:nvPr/>
        </p:nvSpPr>
        <p:spPr>
          <a:xfrm>
            <a:off x="3046379" y="290208"/>
            <a:ext cx="6382964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>
                <a:cs typeface="Arial"/>
              </a:rPr>
              <a:t>Citizen Science Projects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2B51080-02E4-1E59-DF15-437E0EBD7F4A}"/>
              </a:ext>
            </a:extLst>
          </p:cNvPr>
          <p:cNvSpPr/>
          <p:nvPr/>
        </p:nvSpPr>
        <p:spPr>
          <a:xfrm>
            <a:off x="8131511" y="1423479"/>
            <a:ext cx="1167319" cy="73768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052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0C67B11-9D04-0D82-7A04-03AB0B74C5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21" y="544109"/>
            <a:ext cx="12199294" cy="5838689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EFD66D4-6BAF-9873-2DD9-6EDF98F2D221}"/>
              </a:ext>
            </a:extLst>
          </p:cNvPr>
          <p:cNvSpPr/>
          <p:nvPr/>
        </p:nvSpPr>
        <p:spPr>
          <a:xfrm>
            <a:off x="-182046" y="638665"/>
            <a:ext cx="4726360" cy="513629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5522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3A69016-C83B-3370-21E4-76D596200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1" y="697407"/>
            <a:ext cx="11745750" cy="431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5607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0F42EC5-8273-390D-A2CE-56950DDE2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8" y="1305244"/>
            <a:ext cx="12170922" cy="54715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6DB1DA-6C3C-CB7B-68BC-4B78FEE011EA}"/>
              </a:ext>
            </a:extLst>
          </p:cNvPr>
          <p:cNvSpPr txBox="1"/>
          <p:nvPr/>
        </p:nvSpPr>
        <p:spPr>
          <a:xfrm>
            <a:off x="3046379" y="290208"/>
            <a:ext cx="6382964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>
                <a:cs typeface="Arial"/>
              </a:rPr>
              <a:t>Citizen Science Projects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40FFF30-A561-9FF7-8D9D-A42F8D337E4A}"/>
              </a:ext>
            </a:extLst>
          </p:cNvPr>
          <p:cNvSpPr/>
          <p:nvPr/>
        </p:nvSpPr>
        <p:spPr>
          <a:xfrm>
            <a:off x="4326074" y="1441731"/>
            <a:ext cx="1167319" cy="73768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7582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B180C51-0EFA-3E23-B41D-0AC8E339A0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346" y="166369"/>
            <a:ext cx="11686432" cy="626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0260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Freeform: Shape 8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0E9C7B-400A-02DB-3149-8E0ACAED3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3" y="1999615"/>
            <a:ext cx="9144000" cy="2764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b="1">
                <a:solidFill>
                  <a:srgbClr val="279989"/>
                </a:solidFill>
                <a:latin typeface="Arial"/>
                <a:cs typeface="Arial"/>
              </a:rPr>
              <a:t>Additional 'We are Water' Resources</a:t>
            </a:r>
            <a:endParaRPr lang="en-US" sz="7200" b="1" kern="1200">
              <a:solidFill>
                <a:srgbClr val="279989"/>
              </a:solidFill>
              <a:latin typeface="Arial"/>
              <a:cs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8981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B0DF90E-6BAD-4E82-8FDF-717C9A3573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13DCC859-0434-4BB8-B6C5-09C88AE698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id="{08E7ACFB-B791-4C23-8B17-013FEDC09A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5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id="{2572D2D5-42F8-A62E-49CF-AE5221A58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028825"/>
            <a:ext cx="5237163" cy="4141788"/>
          </a:xfrm>
          <a:prstGeom prst="rect">
            <a:avLst/>
          </a:prstGeom>
        </p:spPr>
      </p:pic>
      <p:pic>
        <p:nvPicPr>
          <p:cNvPr id="6" name="Picture 6" descr="Diagram&#10;&#10;Description automatically generated">
            <a:extLst>
              <a:ext uri="{FF2B5EF4-FFF2-40B4-BE49-F238E27FC236}">
                <a16:creationId xmlns:a16="http://schemas.microsoft.com/office/drawing/2014/main" id="{6839F45A-07C4-1658-70D3-E7555DE3F8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6800" y="2028825"/>
            <a:ext cx="5207000" cy="41417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791FC7-F78D-064F-B411-DB0A8854E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002" y="365125"/>
            <a:ext cx="10520702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" sz="3000" b="1" u="sng">
                <a:ea typeface="Calibri Light"/>
                <a:cs typeface="Calibri Light"/>
              </a:rPr>
              <a:t>Take &amp; Make Kits: </a:t>
            </a:r>
            <a:br>
              <a:rPr lang="en" sz="3000" b="1" u="sng">
                <a:ea typeface="Calibri Light"/>
                <a:cs typeface="Calibri Light"/>
              </a:rPr>
            </a:br>
            <a:r>
              <a:rPr lang="en" sz="3000" b="1">
                <a:ea typeface="Calibri Light"/>
                <a:cs typeface="Calibri Light"/>
              </a:rPr>
              <a:t>Be a Water Historian</a:t>
            </a:r>
            <a:br>
              <a:rPr lang="en" sz="3000" b="1">
                <a:ea typeface="Calibri Light"/>
                <a:cs typeface="Calibri Light"/>
              </a:rPr>
            </a:br>
            <a:r>
              <a:rPr lang="en" sz="3000" b="1">
                <a:ea typeface="Calibri Light"/>
                <a:cs typeface="Calibri Light"/>
              </a:rPr>
              <a:t>Coloring and Activity Book</a:t>
            </a:r>
          </a:p>
        </p:txBody>
      </p:sp>
    </p:spTree>
    <p:extLst>
      <p:ext uri="{BB962C8B-B14F-4D97-AF65-F5344CB8AC3E}">
        <p14:creationId xmlns:p14="http://schemas.microsoft.com/office/powerpoint/2010/main" val="40664399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Water droplet and ripple">
            <a:extLst>
              <a:ext uri="{FF2B5EF4-FFF2-40B4-BE49-F238E27FC236}">
                <a16:creationId xmlns:a16="http://schemas.microsoft.com/office/drawing/2014/main" id="{83A09E98-F8A5-7BEF-9F2E-DFEA9534EC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5605" r="-2" b="-2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D45E2F-1A7F-057B-8310-D7AA797F0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ctr"/>
            <a:r>
              <a:rPr lang="en-US" sz="4000">
                <a:solidFill>
                  <a:srgbClr val="FFFFFF"/>
                </a:solidFill>
                <a:cs typeface="Calibri Light"/>
              </a:rPr>
              <a:t>Share in the chat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842EFD-A486-5D76-71D6-6B1FAE9ED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379" y="1065862"/>
            <a:ext cx="5744685" cy="47262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3000">
                <a:solidFill>
                  <a:srgbClr val="FFFFFF"/>
                </a:solidFill>
                <a:ea typeface="+mn-lt"/>
                <a:cs typeface="+mn-lt"/>
              </a:rPr>
              <a:t>Describe a time when you realized water was a “resource” or had multiple different values/access for different groups.</a:t>
            </a:r>
            <a:endParaRPr lang="en-US" sz="3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3649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791FC7-F78D-064F-B411-DB0A8854E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" b="1">
                <a:solidFill>
                  <a:srgbClr val="FFFFFF"/>
                </a:solidFill>
                <a:ea typeface="Calibri Light"/>
                <a:cs typeface="Calibri Light"/>
              </a:rPr>
              <a:t>Poll Question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DEFD6-ACED-FA1D-B472-DBB0EA3C5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3000">
                <a:ea typeface="Calibri" panose="020F0502020204030204"/>
                <a:cs typeface="Calibri" panose="020F0502020204030204"/>
              </a:rPr>
              <a:t>Which of these activities/resources are you most excited about?</a:t>
            </a:r>
          </a:p>
          <a:p>
            <a:pPr marL="0" indent="0">
              <a:buNone/>
            </a:pPr>
            <a:endParaRPr lang="en-US" sz="3000"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r>
              <a:rPr lang="en-US" sz="3000">
                <a:ea typeface="Calibri" panose="020F0502020204030204"/>
                <a:cs typeface="Calibri" panose="020F0502020204030204"/>
              </a:rPr>
              <a:t>- Adaptations: A Way of Life</a:t>
            </a:r>
          </a:p>
          <a:p>
            <a:pPr marL="0" indent="0">
              <a:buNone/>
            </a:pPr>
            <a:r>
              <a:rPr lang="en-US" sz="3000">
                <a:ea typeface="Calibri" panose="020F0502020204030204"/>
                <a:cs typeface="Calibri" panose="020F0502020204030204"/>
              </a:rPr>
              <a:t>- Precipitation Towers</a:t>
            </a:r>
          </a:p>
          <a:p>
            <a:pPr marL="0" indent="0">
              <a:buNone/>
            </a:pPr>
            <a:r>
              <a:rPr lang="en-US" sz="3000">
                <a:ea typeface="Calibri" panose="020F0502020204030204"/>
                <a:cs typeface="Calibri" panose="020F0502020204030204"/>
              </a:rPr>
              <a:t>- Build-A-Bug</a:t>
            </a:r>
          </a:p>
          <a:p>
            <a:pPr marL="0" indent="0">
              <a:buNone/>
            </a:pPr>
            <a:r>
              <a:rPr lang="en-US" sz="3000">
                <a:ea typeface="Calibri" panose="020F0502020204030204"/>
                <a:cs typeface="Calibri" panose="020F0502020204030204"/>
              </a:rPr>
              <a:t>- </a:t>
            </a:r>
            <a:r>
              <a:rPr lang="en-US" sz="3000" err="1">
                <a:ea typeface="Calibri" panose="020F0502020204030204"/>
                <a:cs typeface="Calibri" panose="020F0502020204030204"/>
              </a:rPr>
              <a:t>SciStarter</a:t>
            </a:r>
            <a:r>
              <a:rPr lang="en-US" sz="3000">
                <a:ea typeface="Calibri" panose="020F0502020204030204"/>
                <a:cs typeface="Calibri" panose="020F0502020204030204"/>
              </a:rPr>
              <a:t> Citizen Science Resources</a:t>
            </a:r>
          </a:p>
          <a:p>
            <a:pPr marL="0" indent="0">
              <a:buNone/>
            </a:pPr>
            <a:r>
              <a:rPr lang="en-US" sz="3000">
                <a:ea typeface="Calibri" panose="020F0502020204030204"/>
                <a:cs typeface="Calibri" panose="020F0502020204030204"/>
              </a:rPr>
              <a:t>- Take &amp; Make Activities</a:t>
            </a:r>
          </a:p>
          <a:p>
            <a:pPr marL="0" indent="0">
              <a:buNone/>
            </a:pPr>
            <a:endParaRPr lang="en-US"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519307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26"/>
          <p:cNvSpPr txBox="1">
            <a:spLocks noGrp="1"/>
          </p:cNvSpPr>
          <p:nvPr>
            <p:ph type="title"/>
          </p:nvPr>
        </p:nvSpPr>
        <p:spPr>
          <a:xfrm>
            <a:off x="838200" y="241534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6000"/>
              <a:t>Thank you!</a:t>
            </a:r>
            <a:endParaRPr sz="6000"/>
          </a:p>
        </p:txBody>
      </p:sp>
    </p:spTree>
    <p:extLst>
      <p:ext uri="{BB962C8B-B14F-4D97-AF65-F5344CB8AC3E}">
        <p14:creationId xmlns:p14="http://schemas.microsoft.com/office/powerpoint/2010/main" val="16575111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5" name="Picture 4" descr="A picture containing website&#10;&#10;Description automatically generated">
            <a:extLst>
              <a:ext uri="{FF2B5EF4-FFF2-40B4-BE49-F238E27FC236}">
                <a16:creationId xmlns:a16="http://schemas.microsoft.com/office/drawing/2014/main" id="{3F6F6985-4978-9D55-D9FA-155EB02439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21" r="545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8092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2EAEB-7DD2-856A-1CE3-FCEE7A6F9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931" y="796158"/>
            <a:ext cx="6646964" cy="5265683"/>
          </a:xfrm>
        </p:spPr>
        <p:txBody>
          <a:bodyPr>
            <a:normAutofit/>
          </a:bodyPr>
          <a:lstStyle/>
          <a:p>
            <a:pPr algn="ctr"/>
            <a:r>
              <a:rPr lang="en-US" sz="3500" b="1" kern="0">
                <a:solidFill>
                  <a:srgbClr val="279989"/>
                </a:solidFill>
                <a:latin typeface="Arial"/>
                <a:cs typeface="Arial"/>
                <a:sym typeface="Arial"/>
              </a:rPr>
              <a:t>Funded by the National Science Foundation </a:t>
            </a:r>
            <a:endParaRPr lang="en-US" sz="3500"/>
          </a:p>
        </p:txBody>
      </p:sp>
      <p:pic>
        <p:nvPicPr>
          <p:cNvPr id="5" name="Picture 4" descr="A picture containing text, transport, wheel&#10;&#10;Description automatically generated">
            <a:extLst>
              <a:ext uri="{FF2B5EF4-FFF2-40B4-BE49-F238E27FC236}">
                <a16:creationId xmlns:a16="http://schemas.microsoft.com/office/drawing/2014/main" id="{6D89449C-B938-8FA6-3A32-86CC813F2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8164" y="712629"/>
            <a:ext cx="5238305" cy="526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596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610177-57E5-1D29-EA8F-54C8CE438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 b="1" kern="0">
                <a:solidFill>
                  <a:srgbClr val="279989"/>
                </a:solidFill>
                <a:latin typeface="Arial"/>
                <a:cs typeface="Arial"/>
                <a:sym typeface="Arial"/>
              </a:rPr>
              <a:t>We are Water</a:t>
            </a:r>
            <a:endParaRPr lang="en-US" sz="5400"/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DF6289-F4BF-507C-3996-22286B018D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3000"/>
              <a:t>Sharing stories and inspiring conversations about what water means to communities across the Four Corners Region of the Southwestern U.S.</a:t>
            </a:r>
          </a:p>
        </p:txBody>
      </p:sp>
      <p:pic>
        <p:nvPicPr>
          <p:cNvPr id="5" name="Picture 4" descr="A picture containing water, person, outdoor, glass&#10;&#10;Description automatically generated">
            <a:extLst>
              <a:ext uri="{FF2B5EF4-FFF2-40B4-BE49-F238E27FC236}">
                <a16:creationId xmlns:a16="http://schemas.microsoft.com/office/drawing/2014/main" id="{DC45E0D0-7920-E1E1-8788-52406F7C07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05" r="8032" b="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993564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iagram&#10;&#10;Description automatically generated">
            <a:extLst>
              <a:ext uri="{FF2B5EF4-FFF2-40B4-BE49-F238E27FC236}">
                <a16:creationId xmlns:a16="http://schemas.microsoft.com/office/drawing/2014/main" id="{36C5CF55-AA32-0BFE-1F4F-7ED431D97D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0863" y="0"/>
            <a:ext cx="5428162" cy="6680816"/>
          </a:xfrm>
          <a:prstGeom prst="rect">
            <a:avLst/>
          </a:prstGeom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BB3A7D-6FA1-F587-C845-0C28A5661FE2}"/>
              </a:ext>
            </a:extLst>
          </p:cNvPr>
          <p:cNvSpPr txBox="1"/>
          <p:nvPr/>
        </p:nvSpPr>
        <p:spPr>
          <a:xfrm>
            <a:off x="1095703" y="1300655"/>
            <a:ext cx="368913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Collaboration between scientists, Indigenous science educators, learning researchers, informal educators, and library staff.</a:t>
            </a:r>
          </a:p>
        </p:txBody>
      </p:sp>
    </p:spTree>
    <p:extLst>
      <p:ext uri="{BB962C8B-B14F-4D97-AF65-F5344CB8AC3E}">
        <p14:creationId xmlns:p14="http://schemas.microsoft.com/office/powerpoint/2010/main" val="1748809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74EE70-5333-8F02-6BE1-2390EBC64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1961" y="329184"/>
            <a:ext cx="7046911" cy="1783080"/>
          </a:xfrm>
        </p:spPr>
        <p:txBody>
          <a:bodyPr anchor="b">
            <a:normAutofit/>
          </a:bodyPr>
          <a:lstStyle/>
          <a:p>
            <a:r>
              <a:rPr lang="en-US" sz="5400" b="1" kern="0">
                <a:solidFill>
                  <a:srgbClr val="279989"/>
                </a:solidFill>
                <a:latin typeface="Arial"/>
                <a:cs typeface="Arial"/>
                <a:sym typeface="Arial"/>
              </a:rPr>
              <a:t>Goals for Patron Experiences</a:t>
            </a:r>
            <a:endParaRPr lang="en-US" sz="5400"/>
          </a:p>
        </p:txBody>
      </p:sp>
      <p:pic>
        <p:nvPicPr>
          <p:cNvPr id="7" name="Picture 6" descr="A picture containing person&#10;&#10;Description automatically generated">
            <a:extLst>
              <a:ext uri="{FF2B5EF4-FFF2-40B4-BE49-F238E27FC236}">
                <a16:creationId xmlns:a16="http://schemas.microsoft.com/office/drawing/2014/main" id="{73234493-BBC8-2CE4-2BC5-B51658E2AF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00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4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FE5867-BAD3-AE7D-C388-33BEB3B4AC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7345" y="2624133"/>
            <a:ext cx="7401062" cy="400351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500"/>
              <a:t>Patrons will: </a:t>
            </a:r>
          </a:p>
          <a:p>
            <a:pPr>
              <a:buFontTx/>
              <a:buChar char="-"/>
            </a:pPr>
            <a:r>
              <a:rPr lang="en-US" sz="2500"/>
              <a:t>Enjoy participating in STEAM learning experiences.</a:t>
            </a:r>
          </a:p>
          <a:p>
            <a:pPr>
              <a:buFontTx/>
              <a:buChar char="-"/>
            </a:pPr>
            <a:r>
              <a:rPr lang="en-US" sz="2500"/>
              <a:t>See water topics in new ways.</a:t>
            </a:r>
          </a:p>
          <a:p>
            <a:pPr>
              <a:buFontTx/>
              <a:buChar char="-"/>
            </a:pPr>
            <a:r>
              <a:rPr lang="en-US" sz="2500"/>
              <a:t>Increase their awareness that water is critical and scarce across the region.</a:t>
            </a:r>
          </a:p>
          <a:p>
            <a:pPr>
              <a:buFontTx/>
              <a:buChar char="-"/>
            </a:pPr>
            <a:r>
              <a:rPr lang="en-US" sz="2500"/>
              <a:t>See themselves, their community, or culture reflected in STEAM learning experiences.</a:t>
            </a:r>
          </a:p>
          <a:p>
            <a:pPr>
              <a:buFontTx/>
              <a:buChar char="-"/>
            </a:pPr>
            <a:r>
              <a:rPr lang="en-US" sz="2500"/>
              <a:t>Expand their cultural and/or scientific perspectives about water and are able to appreciate multiple ways of knowing about water.</a:t>
            </a:r>
          </a:p>
          <a:p>
            <a:pPr>
              <a:buFontTx/>
              <a:buChar char="-"/>
            </a:pPr>
            <a:r>
              <a:rPr lang="en-US" sz="2500"/>
              <a:t>Engage in local water topics through sharing art, water stories, water concerns, and conversations.</a:t>
            </a:r>
          </a:p>
          <a:p>
            <a:pPr>
              <a:buFontTx/>
              <a:buChar char="-"/>
            </a:pPr>
            <a:endParaRPr lang="en-US" sz="1700" i="1"/>
          </a:p>
          <a:p>
            <a:pPr marL="0" indent="0">
              <a:buNone/>
            </a:pPr>
            <a:endParaRPr lang="en-US" sz="1700"/>
          </a:p>
          <a:p>
            <a:pPr marL="0" indent="0">
              <a:buNone/>
            </a:pPr>
            <a:endParaRPr lang="en-US" sz="1700"/>
          </a:p>
        </p:txBody>
      </p:sp>
    </p:spTree>
    <p:extLst>
      <p:ext uri="{BB962C8B-B14F-4D97-AF65-F5344CB8AC3E}">
        <p14:creationId xmlns:p14="http://schemas.microsoft.com/office/powerpoint/2010/main" val="41832418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60c908e-b7b0-4d4d-85b3-2bd8c260e5c5">
      <Terms xmlns="http://schemas.microsoft.com/office/infopath/2007/PartnerControls"/>
    </lcf76f155ced4ddcb4097134ff3c332f>
    <TaxCatchAll xmlns="6d9a5d2d-45f9-4203-b18a-3cdec1ad08e8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AC8999599975C4CB1B726DB903ADEAE" ma:contentTypeVersion="15" ma:contentTypeDescription="Create a new document." ma:contentTypeScope="" ma:versionID="c976154115431fd797dc82da02fe86fe">
  <xsd:schema xmlns:xsd="http://www.w3.org/2001/XMLSchema" xmlns:xs="http://www.w3.org/2001/XMLSchema" xmlns:p="http://schemas.microsoft.com/office/2006/metadata/properties" xmlns:ns2="760c908e-b7b0-4d4d-85b3-2bd8c260e5c5" xmlns:ns3="6d9a5d2d-45f9-4203-b18a-3cdec1ad08e8" targetNamespace="http://schemas.microsoft.com/office/2006/metadata/properties" ma:root="true" ma:fieldsID="d849fa8266d3b57f277648e3c6176a08" ns2:_="" ns3:_="">
    <xsd:import namespace="760c908e-b7b0-4d4d-85b3-2bd8c260e5c5"/>
    <xsd:import namespace="6d9a5d2d-45f9-4203-b18a-3cdec1ad08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0c908e-b7b0-4d4d-85b3-2bd8c260e5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1c811f8b-70d2-4d4a-bf14-e8b78b1ec9b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9a5d2d-45f9-4203-b18a-3cdec1ad08e8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9cd99751-7153-4383-8d72-877e77737f7e}" ma:internalName="TaxCatchAll" ma:showField="CatchAllData" ma:web="6d9a5d2d-45f9-4203-b18a-3cdec1ad08e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8B96392-3F0D-47BA-BA85-8478F7A68CD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06A431B-677A-4EA1-B057-827AD2F13E69}">
  <ds:schemaRefs>
    <ds:schemaRef ds:uri="6d9a5d2d-45f9-4203-b18a-3cdec1ad08e8"/>
    <ds:schemaRef ds:uri="760c908e-b7b0-4d4d-85b3-2bd8c260e5c5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EA5F656B-C5EA-476D-A356-64AE703EF3B1}">
  <ds:schemaRefs>
    <ds:schemaRef ds:uri="6d9a5d2d-45f9-4203-b18a-3cdec1ad08e8"/>
    <ds:schemaRef ds:uri="760c908e-b7b0-4d4d-85b3-2bd8c260e5c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41</Slides>
  <Notes>20</Notes>
  <HiddenSlides>0</HiddenSlide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41</vt:i4>
      </vt:variant>
    </vt:vector>
  </HeadingPairs>
  <TitlesOfParts>
    <vt:vector size="45" baseType="lpstr">
      <vt:lpstr>office theme</vt:lpstr>
      <vt:lpstr>1_Custom Design</vt:lpstr>
      <vt:lpstr>3_Office Theme</vt:lpstr>
      <vt:lpstr>Simple Light</vt:lpstr>
      <vt:lpstr>Celebrate Water During Earth Science Week</vt:lpstr>
      <vt:lpstr>Facilitator Introductions</vt:lpstr>
      <vt:lpstr>Icebreaker: What Four Corners weather are you today?</vt:lpstr>
      <vt:lpstr>Share in the chat</vt:lpstr>
      <vt:lpstr>PowerPoint Presentation</vt:lpstr>
      <vt:lpstr>Funded by the National Science Foundation </vt:lpstr>
      <vt:lpstr>We are Water</vt:lpstr>
      <vt:lpstr>PowerPoint Presentation</vt:lpstr>
      <vt:lpstr>Goals for Patron Experiences</vt:lpstr>
      <vt:lpstr>Four Exhibition Pieces</vt:lpstr>
      <vt:lpstr>Learning Resources</vt:lpstr>
      <vt:lpstr>Activity Demonstrations</vt:lpstr>
      <vt:lpstr>Adaptations: A Way of Life</vt:lpstr>
      <vt:lpstr>Adaptations: A Way of Life</vt:lpstr>
      <vt:lpstr>Adaptations: A Way of Life</vt:lpstr>
      <vt:lpstr>Adaptations: A Way of Life</vt:lpstr>
      <vt:lpstr>Adaptations: A Way of Life</vt:lpstr>
      <vt:lpstr>Adaptations: A Way of Life</vt:lpstr>
      <vt:lpstr>Adaptations: A Way of Life</vt:lpstr>
      <vt:lpstr>Precipitation Towers</vt:lpstr>
      <vt:lpstr>Precipitation Towers</vt:lpstr>
      <vt:lpstr>Precipitation Towers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Additional 'We are Water' Resources</vt:lpstr>
      <vt:lpstr>Take &amp; Make Kits:  Be a Water Historian Coloring and Activity Book</vt:lpstr>
      <vt:lpstr>Poll Question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2</cp:revision>
  <dcterms:created xsi:type="dcterms:W3CDTF">2022-05-11T19:04:41Z</dcterms:created>
  <dcterms:modified xsi:type="dcterms:W3CDTF">2022-05-26T19:11:23Z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0x010100CAC8999599975C4CB1B726DB903ADEAE</vt:lpwstr>
  </property>
  <property fmtid="{D5CDD505-2E9C-101B-9397-08002B2CF9AE}" pid="3" name="MediaServiceImageTags">
    <vt:lpwstr/>
  </property>
</Properties>
</file>