
<file path=[Content_Types].xml><?xml version="1.0" encoding="utf-8"?>
<Types xmlns="http://schemas.openxmlformats.org/package/2006/content-types">
  <Default Extension="xml" ContentType="application/xml"/>
  <Default Extension="jpeg" ContentType="image/jpeg"/>
  <Default Extension="jpg" ContentType="image/pn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8.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1.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8.jpg" ContentType="image/jpeg"/>
  <Override PartName="/ppt/media/image19.jpg" ContentType="image/jpeg"/>
  <Override PartName="/ppt/notesSlides/notesSlide11.xml" ContentType="application/vnd.openxmlformats-officedocument.presentationml.notesSlide+xml"/>
  <Override PartName="/ppt/media/image20.jpg" ContentType="image/jpeg"/>
  <Override PartName="/ppt/notesSlides/notesSlide12.xml" ContentType="application/vnd.openxmlformats-officedocument.presentationml.notesSlide+xml"/>
  <Override PartName="/ppt/media/image22.jp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25.jpg" ContentType="image/jpe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7"/>
  </p:notesMasterIdLst>
  <p:sldIdLst>
    <p:sldId id="256" r:id="rId3"/>
    <p:sldId id="277" r:id="rId4"/>
    <p:sldId id="301" r:id="rId5"/>
    <p:sldId id="302" r:id="rId6"/>
    <p:sldId id="268" r:id="rId7"/>
    <p:sldId id="276" r:id="rId8"/>
    <p:sldId id="300" r:id="rId9"/>
    <p:sldId id="284" r:id="rId10"/>
    <p:sldId id="286" r:id="rId11"/>
    <p:sldId id="288" r:id="rId12"/>
    <p:sldId id="289" r:id="rId13"/>
    <p:sldId id="291" r:id="rId14"/>
    <p:sldId id="292" r:id="rId15"/>
    <p:sldId id="293" r:id="rId16"/>
    <p:sldId id="294" r:id="rId17"/>
    <p:sldId id="295" r:id="rId18"/>
    <p:sldId id="298" r:id="rId19"/>
    <p:sldId id="271" r:id="rId20"/>
    <p:sldId id="303" r:id="rId21"/>
    <p:sldId id="299" r:id="rId22"/>
    <p:sldId id="272" r:id="rId23"/>
    <p:sldId id="273" r:id="rId24"/>
    <p:sldId id="304" r:id="rId25"/>
    <p:sldId id="26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50" d="100"/>
          <a:sy n="150" d="100"/>
        </p:scale>
        <p:origin x="-8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36F9E0-11AA-C740-8FC0-B11764E3AD45}" type="datetimeFigureOut">
              <a:rPr lang="en-US" smtClean="0"/>
              <a:t>4/7/17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381911-146F-EB4B-9C96-D9A62BC286EB}" type="slidenum">
              <a:rPr lang="en-US" smtClean="0"/>
              <a:t>‹#›</a:t>
            </a:fld>
            <a:endParaRPr lang="en-US"/>
          </a:p>
        </p:txBody>
      </p:sp>
    </p:spTree>
    <p:extLst>
      <p:ext uri="{BB962C8B-B14F-4D97-AF65-F5344CB8AC3E}">
        <p14:creationId xmlns:p14="http://schemas.microsoft.com/office/powerpoint/2010/main" val="20637139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find a wealth of resources here as well: https://</a:t>
            </a:r>
            <a:r>
              <a:rPr lang="en-US" dirty="0" err="1" smtClean="0"/>
              <a:t>observer.globe.gov</a:t>
            </a:r>
            <a:r>
              <a:rPr lang="en-US" dirty="0" smtClean="0"/>
              <a:t>/training/clouds</a:t>
            </a:r>
          </a:p>
          <a:p>
            <a:endParaRPr lang="en-US" dirty="0"/>
          </a:p>
        </p:txBody>
      </p:sp>
      <p:sp>
        <p:nvSpPr>
          <p:cNvPr id="4" name="Slide Number Placeholder 3"/>
          <p:cNvSpPr>
            <a:spLocks noGrp="1"/>
          </p:cNvSpPr>
          <p:nvPr>
            <p:ph type="sldNum" sz="quarter" idx="10"/>
          </p:nvPr>
        </p:nvSpPr>
        <p:spPr/>
        <p:txBody>
          <a:bodyPr/>
          <a:lstStyle/>
          <a:p>
            <a:fld id="{4E381911-146F-EB4B-9C96-D9A62BC286EB}" type="slidenum">
              <a:rPr lang="en-US" smtClean="0"/>
              <a:t>2</a:t>
            </a:fld>
            <a:endParaRPr lang="en-US"/>
          </a:p>
        </p:txBody>
      </p:sp>
    </p:spTree>
    <p:extLst>
      <p:ext uri="{BB962C8B-B14F-4D97-AF65-F5344CB8AC3E}">
        <p14:creationId xmlns:p14="http://schemas.microsoft.com/office/powerpoint/2010/main" val="1797358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Stratus clouds</a:t>
            </a:r>
            <a:r>
              <a:rPr lang="en-US" dirty="0" smtClean="0"/>
              <a:t> often look like thin, white sheets covering the whole sky. Since they are so thin, they seldom produce much rain or snow. Sometimes, in the mountains or hills, these clouds appear to be fog.</a:t>
            </a:r>
          </a:p>
          <a:p>
            <a:endParaRPr lang="en-US" dirty="0"/>
          </a:p>
        </p:txBody>
      </p:sp>
      <p:sp>
        <p:nvSpPr>
          <p:cNvPr id="4" name="Slide Number Placeholder 3"/>
          <p:cNvSpPr>
            <a:spLocks noGrp="1"/>
          </p:cNvSpPr>
          <p:nvPr>
            <p:ph type="sldNum" sz="quarter" idx="10"/>
          </p:nvPr>
        </p:nvSpPr>
        <p:spPr/>
        <p:txBody>
          <a:bodyPr/>
          <a:lstStyle/>
          <a:p>
            <a:fld id="{4E381911-146F-EB4B-9C96-D9A62BC286EB}" type="slidenum">
              <a:rPr lang="en-US" smtClean="0"/>
              <a:t>12</a:t>
            </a:fld>
            <a:endParaRPr lang="en-US"/>
          </a:p>
        </p:txBody>
      </p:sp>
    </p:spTree>
    <p:extLst>
      <p:ext uri="{BB962C8B-B14F-4D97-AF65-F5344CB8AC3E}">
        <p14:creationId xmlns:p14="http://schemas.microsoft.com/office/powerpoint/2010/main" val="1491257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clouds are low, puffy and gray. Most form in rows with blue sky visible in between them. Rain rarely occurs with stratocumulus clouds, however, they can turn into nimbostratus clouds</a:t>
            </a:r>
            <a:endParaRPr lang="en-US" dirty="0"/>
          </a:p>
        </p:txBody>
      </p:sp>
      <p:sp>
        <p:nvSpPr>
          <p:cNvPr id="4" name="Slide Number Placeholder 3"/>
          <p:cNvSpPr>
            <a:spLocks noGrp="1"/>
          </p:cNvSpPr>
          <p:nvPr>
            <p:ph type="sldNum" sz="quarter" idx="10"/>
          </p:nvPr>
        </p:nvSpPr>
        <p:spPr/>
        <p:txBody>
          <a:bodyPr/>
          <a:lstStyle/>
          <a:p>
            <a:fld id="{4E381911-146F-EB4B-9C96-D9A62BC286EB}" type="slidenum">
              <a:rPr lang="en-US" smtClean="0"/>
              <a:t>13</a:t>
            </a:fld>
            <a:endParaRPr lang="en-US"/>
          </a:p>
        </p:txBody>
      </p:sp>
    </p:spTree>
    <p:extLst>
      <p:ext uri="{BB962C8B-B14F-4D97-AF65-F5344CB8AC3E}">
        <p14:creationId xmlns:p14="http://schemas.microsoft.com/office/powerpoint/2010/main" val="2020073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are white, puffy clouds that look like pieces of floating cotton. Cumulus clouds are often called "fair-weather clouds". The base of each cloud is flat and the top of each cloud has rounded towers. These clouds grow upward and they can develop into giant cumulonimbus clouds, which are thunderstorm clouds</a:t>
            </a:r>
          </a:p>
          <a:p>
            <a:endParaRPr lang="en-US" dirty="0"/>
          </a:p>
        </p:txBody>
      </p:sp>
      <p:sp>
        <p:nvSpPr>
          <p:cNvPr id="4" name="Slide Number Placeholder 3"/>
          <p:cNvSpPr>
            <a:spLocks noGrp="1"/>
          </p:cNvSpPr>
          <p:nvPr>
            <p:ph type="sldNum" sz="quarter" idx="10"/>
          </p:nvPr>
        </p:nvSpPr>
        <p:spPr/>
        <p:txBody>
          <a:bodyPr/>
          <a:lstStyle/>
          <a:p>
            <a:fld id="{4E381911-146F-EB4B-9C96-D9A62BC286EB}" type="slidenum">
              <a:rPr lang="en-US" smtClean="0"/>
              <a:t>14</a:t>
            </a:fld>
            <a:endParaRPr lang="en-US"/>
          </a:p>
        </p:txBody>
      </p:sp>
    </p:spTree>
    <p:extLst>
      <p:ext uri="{BB962C8B-B14F-4D97-AF65-F5344CB8AC3E}">
        <p14:creationId xmlns:p14="http://schemas.microsoft.com/office/powerpoint/2010/main" val="2517291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 a dark gray, wet looking cloudy layer associated with continuously falling rain or snow. They often produce precipitation that is usually light to moderate</a:t>
            </a:r>
            <a:endParaRPr lang="en-US" dirty="0"/>
          </a:p>
        </p:txBody>
      </p:sp>
      <p:sp>
        <p:nvSpPr>
          <p:cNvPr id="4" name="Slide Number Placeholder 3"/>
          <p:cNvSpPr>
            <a:spLocks noGrp="1"/>
          </p:cNvSpPr>
          <p:nvPr>
            <p:ph type="sldNum" sz="quarter" idx="10"/>
          </p:nvPr>
        </p:nvSpPr>
        <p:spPr/>
        <p:txBody>
          <a:bodyPr/>
          <a:lstStyle/>
          <a:p>
            <a:fld id="{4E381911-146F-EB4B-9C96-D9A62BC286EB}" type="slidenum">
              <a:rPr lang="en-US" smtClean="0"/>
              <a:t>15</a:t>
            </a:fld>
            <a:endParaRPr lang="en-US"/>
          </a:p>
        </p:txBody>
      </p:sp>
    </p:spTree>
    <p:extLst>
      <p:ext uri="{BB962C8B-B14F-4D97-AF65-F5344CB8AC3E}">
        <p14:creationId xmlns:p14="http://schemas.microsoft.com/office/powerpoint/2010/main" val="669335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Cumulonimbus clouds</a:t>
            </a:r>
            <a:r>
              <a:rPr lang="en-US" dirty="0" smtClean="0"/>
              <a:t> are a sure sign of bad weather to come--at least bad if you don't like rain and hail! These clouds grow on hot days when warm, wet air rises very high into the sky. Up and down winds within the cloud may push water droplets up to very cold parts of the atmosphere, where they freeze. </a:t>
            </a:r>
          </a:p>
          <a:p>
            <a:pPr marL="0" indent="0">
              <a:buNone/>
            </a:pPr>
            <a:r>
              <a:rPr lang="en-US" dirty="0" smtClean="0"/>
              <a:t>When the ice drops come back down, they get another coating of water and are pushed back up to freeze again. Finally, they get too heavy to stay in the cloud and fall to the Earth as hail stones. </a:t>
            </a:r>
          </a:p>
          <a:p>
            <a:endParaRPr lang="en-US" dirty="0"/>
          </a:p>
        </p:txBody>
      </p:sp>
      <p:sp>
        <p:nvSpPr>
          <p:cNvPr id="4" name="Slide Number Placeholder 3"/>
          <p:cNvSpPr>
            <a:spLocks noGrp="1"/>
          </p:cNvSpPr>
          <p:nvPr>
            <p:ph type="sldNum" sz="quarter" idx="10"/>
          </p:nvPr>
        </p:nvSpPr>
        <p:spPr/>
        <p:txBody>
          <a:bodyPr/>
          <a:lstStyle/>
          <a:p>
            <a:fld id="{4E381911-146F-EB4B-9C96-D9A62BC286EB}" type="slidenum">
              <a:rPr lang="en-US" smtClean="0"/>
              <a:t>16</a:t>
            </a:fld>
            <a:endParaRPr lang="en-US"/>
          </a:p>
        </p:txBody>
      </p:sp>
    </p:spTree>
    <p:extLst>
      <p:ext uri="{BB962C8B-B14F-4D97-AF65-F5344CB8AC3E}">
        <p14:creationId xmlns:p14="http://schemas.microsoft.com/office/powerpoint/2010/main" val="3796412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81911-146F-EB4B-9C96-D9A62BC286EB}" type="slidenum">
              <a:rPr lang="en-US" smtClean="0"/>
              <a:t>17</a:t>
            </a:fld>
            <a:endParaRPr lang="en-US"/>
          </a:p>
        </p:txBody>
      </p:sp>
    </p:spTree>
    <p:extLst>
      <p:ext uri="{BB962C8B-B14F-4D97-AF65-F5344CB8AC3E}">
        <p14:creationId xmlns:p14="http://schemas.microsoft.com/office/powerpoint/2010/main" val="3980431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Help the children understand the two perspectives are different, one seeing the tops of clouds the other seeing the bottom, and having both provides and better picture.</a:t>
            </a:r>
          </a:p>
          <a:p>
            <a:endParaRPr lang="en-US" dirty="0"/>
          </a:p>
        </p:txBody>
      </p:sp>
      <p:sp>
        <p:nvSpPr>
          <p:cNvPr id="4" name="Slide Number Placeholder 3"/>
          <p:cNvSpPr>
            <a:spLocks noGrp="1"/>
          </p:cNvSpPr>
          <p:nvPr>
            <p:ph type="sldNum" sz="quarter" idx="10"/>
          </p:nvPr>
        </p:nvSpPr>
        <p:spPr/>
        <p:txBody>
          <a:bodyPr/>
          <a:lstStyle/>
          <a:p>
            <a:fld id="{4E381911-146F-EB4B-9C96-D9A62BC286EB}" type="slidenum">
              <a:rPr lang="en-US" smtClean="0"/>
              <a:t>18</a:t>
            </a:fld>
            <a:endParaRPr lang="en-US"/>
          </a:p>
        </p:txBody>
      </p:sp>
    </p:spTree>
    <p:extLst>
      <p:ext uri="{BB962C8B-B14F-4D97-AF65-F5344CB8AC3E}">
        <p14:creationId xmlns:p14="http://schemas.microsoft.com/office/powerpoint/2010/main" val="1872560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would be a good video to show: https://</a:t>
            </a:r>
            <a:r>
              <a:rPr lang="en-US" dirty="0" err="1" smtClean="0"/>
              <a:t>nasaeclips.arc.nasa.gov</a:t>
            </a:r>
            <a:r>
              <a:rPr lang="en-US" dirty="0" smtClean="0"/>
              <a:t>/playlists/</a:t>
            </a:r>
            <a:r>
              <a:rPr lang="en-US" dirty="0" err="1" smtClean="0"/>
              <a:t>realworld?v</a:t>
            </a:r>
            <a:r>
              <a:rPr lang="en-US" dirty="0" smtClean="0"/>
              <a:t>=real-world-citizen-science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GLOBE Observer cloud observations are helping NASA scientists understand clouds from below (the ground) and above (from space). Clouds play an important role in transferring energy from the Sun to different parts of the Earth system. Because clouds can change rapidly, scientists need frequent observations from citizen scientists.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E381911-146F-EB4B-9C96-D9A62BC286EB}" type="slidenum">
              <a:rPr lang="en-US" smtClean="0"/>
              <a:t>20</a:t>
            </a:fld>
            <a:endParaRPr lang="en-US"/>
          </a:p>
        </p:txBody>
      </p:sp>
    </p:spTree>
    <p:extLst>
      <p:ext uri="{BB962C8B-B14F-4D97-AF65-F5344CB8AC3E}">
        <p14:creationId xmlns:p14="http://schemas.microsoft.com/office/powerpoint/2010/main" val="270361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tiny particles floating in the</a:t>
            </a:r>
            <a:r>
              <a:rPr lang="en-US" baseline="0" dirty="0" smtClean="0"/>
              <a:t> sky. These tiny particles are called aerosols, Aerosols are usually very </a:t>
            </a:r>
            <a:r>
              <a:rPr lang="en-US" baseline="0" dirty="0" err="1" smtClean="0"/>
              <a:t>smallm</a:t>
            </a:r>
            <a:r>
              <a:rPr lang="en-US" baseline="0" dirty="0" smtClean="0"/>
              <a:t> even smaller than spots on a ladybug! Although aerosols occur in nature, aerosols can also be human-made. Pollen </a:t>
            </a:r>
            <a:r>
              <a:rPr lang="en-US" baseline="0" dirty="0" err="1" smtClean="0"/>
              <a:t>iis</a:t>
            </a:r>
            <a:r>
              <a:rPr lang="en-US" baseline="0" dirty="0" smtClean="0"/>
              <a:t> one example of natural aerosols. Car exhaust is an example of human-made aerosols.</a:t>
            </a:r>
            <a:endParaRPr lang="en-US" dirty="0"/>
          </a:p>
        </p:txBody>
      </p:sp>
      <p:sp>
        <p:nvSpPr>
          <p:cNvPr id="4" name="Slide Number Placeholder 3"/>
          <p:cNvSpPr>
            <a:spLocks noGrp="1"/>
          </p:cNvSpPr>
          <p:nvPr>
            <p:ph type="sldNum" sz="quarter" idx="10"/>
          </p:nvPr>
        </p:nvSpPr>
        <p:spPr/>
        <p:txBody>
          <a:bodyPr/>
          <a:lstStyle/>
          <a:p>
            <a:fld id="{2BAB238E-B05D-4986-947C-1E9B6C3CE56E}" type="slidenum">
              <a:rPr lang="en-US" smtClean="0"/>
              <a:t>21</a:t>
            </a:fld>
            <a:endParaRPr lang="en-US"/>
          </a:p>
        </p:txBody>
      </p:sp>
    </p:spTree>
    <p:extLst>
      <p:ext uri="{BB962C8B-B14F-4D97-AF65-F5344CB8AC3E}">
        <p14:creationId xmlns:p14="http://schemas.microsoft.com/office/powerpoint/2010/main" val="633226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fun way to use this app with kids is to have them use the compass to find the cardinal directions. Have each child face a different cardinal direction, and let them pass the phone/</a:t>
            </a:r>
            <a:r>
              <a:rPr lang="en-US" sz="1200" kern="1200" dirty="0" err="1" smtClean="0">
                <a:solidFill>
                  <a:schemeClr val="tx1"/>
                </a:solidFill>
                <a:effectLst/>
                <a:latin typeface="+mn-lt"/>
                <a:ea typeface="+mn-ea"/>
                <a:cs typeface="+mn-cs"/>
              </a:rPr>
              <a:t>IPad</a:t>
            </a:r>
            <a:r>
              <a:rPr lang="en-US" sz="1200" kern="1200" dirty="0" smtClean="0">
                <a:solidFill>
                  <a:schemeClr val="tx1"/>
                </a:solidFill>
                <a:effectLst/>
                <a:latin typeface="+mn-lt"/>
                <a:ea typeface="+mn-ea"/>
                <a:cs typeface="+mn-cs"/>
              </a:rPr>
              <a:t> around to take the pictures of the sky. </a:t>
            </a:r>
            <a:r>
              <a:rPr lang="en-US" sz="1200" kern="1200" smtClean="0">
                <a:solidFill>
                  <a:schemeClr val="tx1"/>
                </a:solidFill>
                <a:effectLst/>
                <a:latin typeface="+mn-lt"/>
                <a:ea typeface="+mn-ea"/>
                <a:cs typeface="+mn-cs"/>
              </a:rPr>
              <a:t>If you have more than four kids helping you, let one take the picture straight up- and you can tell them that we call this the "zenith", and let another take the picture straight down.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E381911-146F-EB4B-9C96-D9A62BC286EB}" type="slidenum">
              <a:rPr lang="en-US" smtClean="0"/>
              <a:t>24</a:t>
            </a:fld>
            <a:endParaRPr lang="en-US"/>
          </a:p>
        </p:txBody>
      </p:sp>
    </p:spTree>
    <p:extLst>
      <p:ext uri="{BB962C8B-B14F-4D97-AF65-F5344CB8AC3E}">
        <p14:creationId xmlns:p14="http://schemas.microsoft.com/office/powerpoint/2010/main" val="4207500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You will need to consider how to do this with younger audiences as an email address is required in order to activate an account. You could have parents/adults stay and be included in the program and have</a:t>
            </a:r>
            <a:r>
              <a:rPr lang="en-US" baseline="0" dirty="0" smtClean="0"/>
              <a:t> them download the app on their phones. You could use tablets and have the app downloaded and ready to go using your email. Another option is to ask the parents to download the app before their children attend. </a:t>
            </a:r>
            <a:endParaRPr lang="en-US" dirty="0" smtClean="0"/>
          </a:p>
          <a:p>
            <a:pPr defTabSz="931774"/>
            <a:endParaRPr lang="en-US" dirty="0" smtClean="0"/>
          </a:p>
          <a:p>
            <a:pPr defTabSz="931774"/>
            <a:r>
              <a:rPr lang="en-US" dirty="0" smtClean="0"/>
              <a:t>By </a:t>
            </a:r>
            <a:r>
              <a:rPr lang="en-US" dirty="0"/>
              <a:t>using the GLOBE Observer app, you are joining the GLOBE community and contributing important scientific data to NASA and GLOBE, your local community, and students and scientists worldwide.</a:t>
            </a:r>
          </a:p>
          <a:p>
            <a:endParaRPr lang="en-US" dirty="0"/>
          </a:p>
        </p:txBody>
      </p:sp>
      <p:sp>
        <p:nvSpPr>
          <p:cNvPr id="4" name="Slide Number Placeholder 3"/>
          <p:cNvSpPr>
            <a:spLocks noGrp="1"/>
          </p:cNvSpPr>
          <p:nvPr>
            <p:ph type="sldNum" sz="quarter" idx="10"/>
          </p:nvPr>
        </p:nvSpPr>
        <p:spPr/>
        <p:txBody>
          <a:bodyPr/>
          <a:lstStyle/>
          <a:p>
            <a:pPr>
              <a:defRPr/>
            </a:pPr>
            <a:fld id="{56266246-C243-4139-A8C9-4657D235FA32}" type="slidenum">
              <a:rPr lang="en-US" smtClean="0">
                <a:solidFill>
                  <a:prstClr val="black"/>
                </a:solidFill>
                <a:latin typeface="Calibri" panose="020F0502020204030204"/>
              </a:rPr>
              <a:pPr>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560662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sensitive </a:t>
            </a:r>
          </a:p>
          <a:p>
            <a:r>
              <a:rPr lang="en-US" dirty="0" smtClean="0"/>
              <a:t>App etiquette</a:t>
            </a:r>
            <a:r>
              <a:rPr lang="en-US" baseline="0" dirty="0" smtClean="0"/>
              <a:t>: if you have issues sign out, sign in, update</a:t>
            </a:r>
          </a:p>
          <a:p>
            <a:endParaRPr lang="en-US" dirty="0"/>
          </a:p>
        </p:txBody>
      </p:sp>
      <p:sp>
        <p:nvSpPr>
          <p:cNvPr id="4" name="Slide Number Placeholder 3"/>
          <p:cNvSpPr>
            <a:spLocks noGrp="1"/>
          </p:cNvSpPr>
          <p:nvPr>
            <p:ph type="sldNum" sz="quarter" idx="10"/>
          </p:nvPr>
        </p:nvSpPr>
        <p:spPr/>
        <p:txBody>
          <a:bodyPr/>
          <a:lstStyle/>
          <a:p>
            <a:pPr>
              <a:defRPr/>
            </a:pPr>
            <a:fld id="{56266246-C243-4139-A8C9-4657D235FA32}" type="slidenum">
              <a:rPr lang="en-US" smtClean="0">
                <a:solidFill>
                  <a:prstClr val="black"/>
                </a:solidFill>
                <a:latin typeface="Calibri" panose="020F0502020204030204"/>
              </a:rPr>
              <a:pPr>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07486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One of the most interesting features of Earth, as seen from space, is the ever-changing distribution of clouds. They are as natural as anything we encounter in our daily lives. As they float above us, we hardly give their presence a second thought. And yet, clouds have an enormous influence on Earth’s energy balance, climate, and weather.</a:t>
            </a:r>
          </a:p>
          <a:p>
            <a:pPr marL="0" indent="0">
              <a:buNone/>
            </a:pPr>
            <a:r>
              <a:rPr lang="en-US" sz="1200" dirty="0" smtClean="0"/>
              <a:t>Even small changes in the abundance, location, or cloud type can impact Earth’s climate and weather. This is why collecting data on clouds is important. </a:t>
            </a:r>
          </a:p>
          <a:p>
            <a:endParaRPr lang="en-US" dirty="0"/>
          </a:p>
        </p:txBody>
      </p:sp>
      <p:sp>
        <p:nvSpPr>
          <p:cNvPr id="4" name="Slide Number Placeholder 3"/>
          <p:cNvSpPr>
            <a:spLocks noGrp="1"/>
          </p:cNvSpPr>
          <p:nvPr>
            <p:ph type="sldNum" sz="quarter" idx="10"/>
          </p:nvPr>
        </p:nvSpPr>
        <p:spPr/>
        <p:txBody>
          <a:bodyPr/>
          <a:lstStyle/>
          <a:p>
            <a:fld id="{B9F145A9-606D-4A9A-996F-3BAD23140875}" type="slidenum">
              <a:rPr lang="en-US" smtClean="0"/>
              <a:t>5</a:t>
            </a:fld>
            <a:endParaRPr lang="en-US"/>
          </a:p>
        </p:txBody>
      </p:sp>
    </p:spTree>
    <p:extLst>
      <p:ext uri="{BB962C8B-B14F-4D97-AF65-F5344CB8AC3E}">
        <p14:creationId xmlns:p14="http://schemas.microsoft.com/office/powerpoint/2010/main" val="2487895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Clouds form from water in the sky. The water may evaporate from the ground or move from other areas, like plants. Water vapor is always in the sky in some amount but is invisible. </a:t>
            </a:r>
            <a:r>
              <a:rPr lang="en-US" dirty="0" smtClean="0"/>
              <a:t>Clouds form when an area of air becomes cooler than the air around it and the water vapor there condenses to liquid form. At that point, the air is said to be "saturated" with water vapor. The air where the cloud forms must be cool enough for the water vapor to condense. </a:t>
            </a:r>
            <a:r>
              <a:rPr lang="en-US" baseline="0" dirty="0" smtClean="0"/>
              <a:t> </a:t>
            </a:r>
            <a:r>
              <a:rPr lang="en-US" dirty="0" smtClean="0"/>
              <a:t>The water will condense around things like dust, ice or sea salt - all known as cloud condensation nuclei. </a:t>
            </a:r>
          </a:p>
          <a:p>
            <a:endParaRPr lang="en-US" dirty="0"/>
          </a:p>
        </p:txBody>
      </p:sp>
      <p:sp>
        <p:nvSpPr>
          <p:cNvPr id="4" name="Slide Number Placeholder 3"/>
          <p:cNvSpPr>
            <a:spLocks noGrp="1"/>
          </p:cNvSpPr>
          <p:nvPr>
            <p:ph type="sldNum" sz="quarter" idx="10"/>
          </p:nvPr>
        </p:nvSpPr>
        <p:spPr/>
        <p:txBody>
          <a:bodyPr/>
          <a:lstStyle/>
          <a:p>
            <a:fld id="{0AF1BD9C-C2C9-CC4F-9394-342AE62E040B}" type="slidenum">
              <a:rPr lang="en-US" smtClean="0"/>
              <a:t>6</a:t>
            </a:fld>
            <a:endParaRPr lang="en-US"/>
          </a:p>
        </p:txBody>
      </p:sp>
    </p:spTree>
    <p:extLst>
      <p:ext uri="{BB962C8B-B14F-4D97-AF65-F5344CB8AC3E}">
        <p14:creationId xmlns:p14="http://schemas.microsoft.com/office/powerpoint/2010/main" val="116077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this “cloud triangle” to help people</a:t>
            </a:r>
            <a:r>
              <a:rPr lang="en-US" baseline="0" dirty="0" smtClean="0"/>
              <a:t> understand where in the sky clouds form, the names of the clouds, as well as whether or not precipitation is falling. This is an easy way for them to remember this information. There are images on the actual app, so they do not need to memorize this in order to successfully make and report their observations.</a:t>
            </a:r>
          </a:p>
          <a:p>
            <a:endParaRPr lang="en-US" baseline="0" dirty="0" smtClean="0"/>
          </a:p>
          <a:p>
            <a:r>
              <a:rPr lang="en-US" dirty="0" smtClean="0"/>
              <a:t>You and your</a:t>
            </a:r>
            <a:r>
              <a:rPr lang="en-US" baseline="0" dirty="0" smtClean="0"/>
              <a:t> participants may notice that sometimes the altitude information changes depending on the slides that you use. This is often true when working with different resources, even among scientists! All of the information on these slides is accurate, but with the GLOBE Program, we cite the the altitudes which you will find on slide 6. When participants notice the different values and units, this can be a good chance to share the importance of making sure that they are using reliable websites to get information, and also to mention that sometimes values may differ slightly even among scientists. </a:t>
            </a:r>
          </a:p>
          <a:p>
            <a:endParaRPr lang="en-US" dirty="0"/>
          </a:p>
        </p:txBody>
      </p:sp>
      <p:sp>
        <p:nvSpPr>
          <p:cNvPr id="4" name="Slide Number Placeholder 3"/>
          <p:cNvSpPr>
            <a:spLocks noGrp="1"/>
          </p:cNvSpPr>
          <p:nvPr>
            <p:ph type="sldNum" sz="quarter" idx="10"/>
          </p:nvPr>
        </p:nvSpPr>
        <p:spPr/>
        <p:txBody>
          <a:bodyPr/>
          <a:lstStyle/>
          <a:p>
            <a:fld id="{4E381911-146F-EB4B-9C96-D9A62BC286EB}" type="slidenum">
              <a:rPr lang="en-US" smtClean="0"/>
              <a:t>7</a:t>
            </a:fld>
            <a:endParaRPr lang="en-US"/>
          </a:p>
        </p:txBody>
      </p:sp>
    </p:spTree>
    <p:extLst>
      <p:ext uri="{BB962C8B-B14F-4D97-AF65-F5344CB8AC3E}">
        <p14:creationId xmlns:p14="http://schemas.microsoft.com/office/powerpoint/2010/main" val="1672368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and your</a:t>
            </a:r>
            <a:r>
              <a:rPr lang="en-US" baseline="0" dirty="0" smtClean="0"/>
              <a:t> participants may notice that sometimes the altitude information changes depending on the slides that you use. This is often true when working with different resources, even among scientists! All of the information on these slides is accurate, but with the GLOBE Program, we cite the the altitudes which you will find on slide 6. When participants notice the different values and units, this can be a good chance to share the importance of making sure that they are using reliable websites to get information, and also to mention that sometimes values may differ slightly even among scientists. </a:t>
            </a:r>
            <a:endParaRPr lang="en-US" dirty="0"/>
          </a:p>
        </p:txBody>
      </p:sp>
      <p:sp>
        <p:nvSpPr>
          <p:cNvPr id="4" name="Slide Number Placeholder 3"/>
          <p:cNvSpPr>
            <a:spLocks noGrp="1"/>
          </p:cNvSpPr>
          <p:nvPr>
            <p:ph type="sldNum" sz="quarter" idx="10"/>
          </p:nvPr>
        </p:nvSpPr>
        <p:spPr/>
        <p:txBody>
          <a:bodyPr/>
          <a:lstStyle/>
          <a:p>
            <a:fld id="{4E381911-146F-EB4B-9C96-D9A62BC286EB}" type="slidenum">
              <a:rPr lang="en-US" smtClean="0"/>
              <a:t>9</a:t>
            </a:fld>
            <a:endParaRPr lang="en-US"/>
          </a:p>
        </p:txBody>
      </p:sp>
    </p:spTree>
    <p:extLst>
      <p:ext uri="{BB962C8B-B14F-4D97-AF65-F5344CB8AC3E}">
        <p14:creationId xmlns:p14="http://schemas.microsoft.com/office/powerpoint/2010/main" val="3325737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Cirrus clouds are ice clouds. They can look like delicate white feathers or streamers. They are always more than three miles up where the temperature is below freezing, even in summer. Wind currents twist and spread the ice crystals into wispy strands.</a:t>
            </a:r>
          </a:p>
          <a:p>
            <a:endParaRPr lang="en-US" dirty="0" smtClean="0"/>
          </a:p>
          <a:p>
            <a:r>
              <a:rPr lang="en-US" dirty="0" err="1" smtClean="0"/>
              <a:t>Cirrocumulous</a:t>
            </a:r>
            <a:r>
              <a:rPr lang="en-US" dirty="0" smtClean="0"/>
              <a:t> are the same size or smaller than the width of your littlest finger when you hold up your hand at arm's length. </a:t>
            </a:r>
          </a:p>
          <a:p>
            <a:endParaRPr lang="en-US" dirty="0" smtClean="0"/>
          </a:p>
          <a:p>
            <a:r>
              <a:rPr lang="en-US" dirty="0" smtClean="0"/>
              <a:t>Cirrostratus are transparent, whitish veil clouds with a fibrous (hair-like) or smooth appearance. A sheet of cirrostratus which is very extensive, nearly always ends by covering the whole sky. </a:t>
            </a:r>
          </a:p>
          <a:p>
            <a:endParaRPr lang="en-US" dirty="0"/>
          </a:p>
        </p:txBody>
      </p:sp>
      <p:sp>
        <p:nvSpPr>
          <p:cNvPr id="4" name="Slide Number Placeholder 3"/>
          <p:cNvSpPr>
            <a:spLocks noGrp="1"/>
          </p:cNvSpPr>
          <p:nvPr>
            <p:ph type="sldNum" sz="quarter" idx="10"/>
          </p:nvPr>
        </p:nvSpPr>
        <p:spPr/>
        <p:txBody>
          <a:bodyPr/>
          <a:lstStyle/>
          <a:p>
            <a:fld id="{4E381911-146F-EB4B-9C96-D9A62BC286EB}" type="slidenum">
              <a:rPr lang="en-US" smtClean="0"/>
              <a:t>10</a:t>
            </a:fld>
            <a:endParaRPr lang="en-US"/>
          </a:p>
        </p:txBody>
      </p:sp>
    </p:spTree>
    <p:extLst>
      <p:ext uri="{BB962C8B-B14F-4D97-AF65-F5344CB8AC3E}">
        <p14:creationId xmlns:p14="http://schemas.microsoft.com/office/powerpoint/2010/main" val="1042408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Altostratus clouds </a:t>
            </a:r>
            <a:r>
              <a:rPr lang="en-US" dirty="0" smtClean="0"/>
              <a:t>usually covers the whole sky and have a gray or blue-gray appearance.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Altocumulus clouds</a:t>
            </a:r>
            <a:r>
              <a:rPr lang="en-US" dirty="0" smtClean="0"/>
              <a:t> are mid level clouds that are made of water droplets and appear as gray puffy masses. They usually form in groups. If you see altocumulus clouds on a warm, sticky morning, be prepared to see thunderstorms late in the afternoon.</a:t>
            </a:r>
            <a:endParaRPr lang="en-US" dirty="0"/>
          </a:p>
        </p:txBody>
      </p:sp>
      <p:sp>
        <p:nvSpPr>
          <p:cNvPr id="4" name="Slide Number Placeholder 3"/>
          <p:cNvSpPr>
            <a:spLocks noGrp="1"/>
          </p:cNvSpPr>
          <p:nvPr>
            <p:ph type="sldNum" sz="quarter" idx="10"/>
          </p:nvPr>
        </p:nvSpPr>
        <p:spPr/>
        <p:txBody>
          <a:bodyPr/>
          <a:lstStyle/>
          <a:p>
            <a:fld id="{4E381911-146F-EB4B-9C96-D9A62BC286EB}" type="slidenum">
              <a:rPr lang="en-US" smtClean="0"/>
              <a:t>11</a:t>
            </a:fld>
            <a:endParaRPr lang="en-US"/>
          </a:p>
        </p:txBody>
      </p:sp>
    </p:spTree>
    <p:extLst>
      <p:ext uri="{BB962C8B-B14F-4D97-AF65-F5344CB8AC3E}">
        <p14:creationId xmlns:p14="http://schemas.microsoft.com/office/powerpoint/2010/main" val="51150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02824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A98356-3E4B-6044-A4E9-219ACCBB59D5}" type="datetimeFigureOut">
              <a:rPr lang="en-US" smtClean="0"/>
              <a:t>4/7/17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BE057E-3442-2148-8087-BB805396ED79}" type="slidenum">
              <a:rPr lang="en-US" smtClean="0"/>
              <a:t>‹#›</a:t>
            </a:fld>
            <a:endParaRPr lang="en-US"/>
          </a:p>
        </p:txBody>
      </p:sp>
    </p:spTree>
    <p:extLst>
      <p:ext uri="{BB962C8B-B14F-4D97-AF65-F5344CB8AC3E}">
        <p14:creationId xmlns:p14="http://schemas.microsoft.com/office/powerpoint/2010/main" val="398497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A98356-3E4B-6044-A4E9-219ACCBB59D5}" type="datetimeFigureOut">
              <a:rPr lang="en-US" smtClean="0"/>
              <a:t>4/7/17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BE057E-3442-2148-8087-BB805396ED79}" type="slidenum">
              <a:rPr lang="en-US" smtClean="0"/>
              <a:t>‹#›</a:t>
            </a:fld>
            <a:endParaRPr lang="en-US"/>
          </a:p>
        </p:txBody>
      </p:sp>
    </p:spTree>
    <p:extLst>
      <p:ext uri="{BB962C8B-B14F-4D97-AF65-F5344CB8AC3E}">
        <p14:creationId xmlns:p14="http://schemas.microsoft.com/office/powerpoint/2010/main" val="1786275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059338-9D32-C440-821B-799B755C2A3A}" type="datetimeFigureOut">
              <a:rPr lang="en-US" smtClean="0"/>
              <a:t>4/7/17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F2757-E5AB-8B43-8BE5-6B4892A1C56C}" type="slidenum">
              <a:rPr lang="en-US" smtClean="0"/>
              <a:t>‹#›</a:t>
            </a:fld>
            <a:endParaRPr lang="en-US"/>
          </a:p>
        </p:txBody>
      </p:sp>
    </p:spTree>
    <p:extLst>
      <p:ext uri="{BB962C8B-B14F-4D97-AF65-F5344CB8AC3E}">
        <p14:creationId xmlns:p14="http://schemas.microsoft.com/office/powerpoint/2010/main" val="2323522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59338-9D32-C440-821B-799B755C2A3A}" type="datetimeFigureOut">
              <a:rPr lang="en-US" smtClean="0"/>
              <a:t>4/7/17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F2757-E5AB-8B43-8BE5-6B4892A1C56C}" type="slidenum">
              <a:rPr lang="en-US" smtClean="0"/>
              <a:t>‹#›</a:t>
            </a:fld>
            <a:endParaRPr lang="en-US"/>
          </a:p>
        </p:txBody>
      </p:sp>
    </p:spTree>
    <p:extLst>
      <p:ext uri="{BB962C8B-B14F-4D97-AF65-F5344CB8AC3E}">
        <p14:creationId xmlns:p14="http://schemas.microsoft.com/office/powerpoint/2010/main" val="161096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059338-9D32-C440-821B-799B755C2A3A}" type="datetimeFigureOut">
              <a:rPr lang="en-US" smtClean="0"/>
              <a:t>4/7/17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F2757-E5AB-8B43-8BE5-6B4892A1C56C}" type="slidenum">
              <a:rPr lang="en-US" smtClean="0"/>
              <a:t>‹#›</a:t>
            </a:fld>
            <a:endParaRPr lang="en-US"/>
          </a:p>
        </p:txBody>
      </p:sp>
    </p:spTree>
    <p:extLst>
      <p:ext uri="{BB962C8B-B14F-4D97-AF65-F5344CB8AC3E}">
        <p14:creationId xmlns:p14="http://schemas.microsoft.com/office/powerpoint/2010/main" val="3601568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059338-9D32-C440-821B-799B755C2A3A}" type="datetimeFigureOut">
              <a:rPr lang="en-US" smtClean="0"/>
              <a:t>4/7/17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F2757-E5AB-8B43-8BE5-6B4892A1C56C}" type="slidenum">
              <a:rPr lang="en-US" smtClean="0"/>
              <a:t>‹#›</a:t>
            </a:fld>
            <a:endParaRPr lang="en-US"/>
          </a:p>
        </p:txBody>
      </p:sp>
    </p:spTree>
    <p:extLst>
      <p:ext uri="{BB962C8B-B14F-4D97-AF65-F5344CB8AC3E}">
        <p14:creationId xmlns:p14="http://schemas.microsoft.com/office/powerpoint/2010/main" val="126164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059338-9D32-C440-821B-799B755C2A3A}" type="datetimeFigureOut">
              <a:rPr lang="en-US" smtClean="0"/>
              <a:t>4/7/17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FF2757-E5AB-8B43-8BE5-6B4892A1C56C}" type="slidenum">
              <a:rPr lang="en-US" smtClean="0"/>
              <a:t>‹#›</a:t>
            </a:fld>
            <a:endParaRPr lang="en-US"/>
          </a:p>
        </p:txBody>
      </p:sp>
    </p:spTree>
    <p:extLst>
      <p:ext uri="{BB962C8B-B14F-4D97-AF65-F5344CB8AC3E}">
        <p14:creationId xmlns:p14="http://schemas.microsoft.com/office/powerpoint/2010/main" val="1430222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059338-9D32-C440-821B-799B755C2A3A}" type="datetimeFigureOut">
              <a:rPr lang="en-US" smtClean="0"/>
              <a:t>4/7/17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FF2757-E5AB-8B43-8BE5-6B4892A1C56C}" type="slidenum">
              <a:rPr lang="en-US" smtClean="0"/>
              <a:t>‹#›</a:t>
            </a:fld>
            <a:endParaRPr lang="en-US"/>
          </a:p>
        </p:txBody>
      </p:sp>
    </p:spTree>
    <p:extLst>
      <p:ext uri="{BB962C8B-B14F-4D97-AF65-F5344CB8AC3E}">
        <p14:creationId xmlns:p14="http://schemas.microsoft.com/office/powerpoint/2010/main" val="24417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59338-9D32-C440-821B-799B755C2A3A}" type="datetimeFigureOut">
              <a:rPr lang="en-US" smtClean="0"/>
              <a:t>4/7/17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FF2757-E5AB-8B43-8BE5-6B4892A1C56C}" type="slidenum">
              <a:rPr lang="en-US" smtClean="0"/>
              <a:t>‹#›</a:t>
            </a:fld>
            <a:endParaRPr lang="en-US"/>
          </a:p>
        </p:txBody>
      </p:sp>
    </p:spTree>
    <p:extLst>
      <p:ext uri="{BB962C8B-B14F-4D97-AF65-F5344CB8AC3E}">
        <p14:creationId xmlns:p14="http://schemas.microsoft.com/office/powerpoint/2010/main" val="2837809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59338-9D32-C440-821B-799B755C2A3A}" type="datetimeFigureOut">
              <a:rPr lang="en-US" smtClean="0"/>
              <a:t>4/7/17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F2757-E5AB-8B43-8BE5-6B4892A1C56C}" type="slidenum">
              <a:rPr lang="en-US" smtClean="0"/>
              <a:t>‹#›</a:t>
            </a:fld>
            <a:endParaRPr lang="en-US"/>
          </a:p>
        </p:txBody>
      </p:sp>
    </p:spTree>
    <p:extLst>
      <p:ext uri="{BB962C8B-B14F-4D97-AF65-F5344CB8AC3E}">
        <p14:creationId xmlns:p14="http://schemas.microsoft.com/office/powerpoint/2010/main" val="151124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1724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59338-9D32-C440-821B-799B755C2A3A}" type="datetimeFigureOut">
              <a:rPr lang="en-US" smtClean="0"/>
              <a:t>4/7/17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F2757-E5AB-8B43-8BE5-6B4892A1C56C}" type="slidenum">
              <a:rPr lang="en-US" smtClean="0"/>
              <a:t>‹#›</a:t>
            </a:fld>
            <a:endParaRPr lang="en-US"/>
          </a:p>
        </p:txBody>
      </p:sp>
    </p:spTree>
    <p:extLst>
      <p:ext uri="{BB962C8B-B14F-4D97-AF65-F5344CB8AC3E}">
        <p14:creationId xmlns:p14="http://schemas.microsoft.com/office/powerpoint/2010/main" val="3850628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59338-9D32-C440-821B-799B755C2A3A}" type="datetimeFigureOut">
              <a:rPr lang="en-US" smtClean="0"/>
              <a:t>4/7/17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F2757-E5AB-8B43-8BE5-6B4892A1C56C}" type="slidenum">
              <a:rPr lang="en-US" smtClean="0"/>
              <a:t>‹#›</a:t>
            </a:fld>
            <a:endParaRPr lang="en-US"/>
          </a:p>
        </p:txBody>
      </p:sp>
    </p:spTree>
    <p:extLst>
      <p:ext uri="{BB962C8B-B14F-4D97-AF65-F5344CB8AC3E}">
        <p14:creationId xmlns:p14="http://schemas.microsoft.com/office/powerpoint/2010/main" val="3087912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59338-9D32-C440-821B-799B755C2A3A}" type="datetimeFigureOut">
              <a:rPr lang="en-US" smtClean="0"/>
              <a:t>4/7/17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F2757-E5AB-8B43-8BE5-6B4892A1C56C}" type="slidenum">
              <a:rPr lang="en-US" smtClean="0"/>
              <a:t>‹#›</a:t>
            </a:fld>
            <a:endParaRPr lang="en-US"/>
          </a:p>
        </p:txBody>
      </p:sp>
    </p:spTree>
    <p:extLst>
      <p:ext uri="{BB962C8B-B14F-4D97-AF65-F5344CB8AC3E}">
        <p14:creationId xmlns:p14="http://schemas.microsoft.com/office/powerpoint/2010/main" val="3580051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059338-9D32-C440-821B-799B755C2A3A}" type="datetimeFigureOut">
              <a:rPr lang="en-US" smtClean="0"/>
              <a:t>4/7/17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FF2757-E5AB-8B43-8BE5-6B4892A1C56C}" type="slidenum">
              <a:rPr lang="en-US" smtClean="0"/>
              <a:t>‹#›</a:t>
            </a:fld>
            <a:endParaRPr lang="en-US"/>
          </a:p>
        </p:txBody>
      </p:sp>
    </p:spTree>
    <p:extLst>
      <p:ext uri="{BB962C8B-B14F-4D97-AF65-F5344CB8AC3E}">
        <p14:creationId xmlns:p14="http://schemas.microsoft.com/office/powerpoint/2010/main" val="354963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A98356-3E4B-6044-A4E9-219ACCBB59D5}" type="datetimeFigureOut">
              <a:rPr lang="en-US" smtClean="0"/>
              <a:t>4/7/17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BE057E-3442-2148-8087-BB805396ED79}" type="slidenum">
              <a:rPr lang="en-US" smtClean="0"/>
              <a:t>‹#›</a:t>
            </a:fld>
            <a:endParaRPr lang="en-US"/>
          </a:p>
        </p:txBody>
      </p:sp>
    </p:spTree>
    <p:extLst>
      <p:ext uri="{BB962C8B-B14F-4D97-AF65-F5344CB8AC3E}">
        <p14:creationId xmlns:p14="http://schemas.microsoft.com/office/powerpoint/2010/main" val="1340658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A98356-3E4B-6044-A4E9-219ACCBB59D5}" type="datetimeFigureOut">
              <a:rPr lang="en-US" smtClean="0"/>
              <a:t>4/7/17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BE057E-3442-2148-8087-BB805396ED79}" type="slidenum">
              <a:rPr lang="en-US" smtClean="0"/>
              <a:t>‹#›</a:t>
            </a:fld>
            <a:endParaRPr lang="en-US"/>
          </a:p>
        </p:txBody>
      </p:sp>
    </p:spTree>
    <p:extLst>
      <p:ext uri="{BB962C8B-B14F-4D97-AF65-F5344CB8AC3E}">
        <p14:creationId xmlns:p14="http://schemas.microsoft.com/office/powerpoint/2010/main" val="352894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7A98356-3E4B-6044-A4E9-219ACCBB59D5}" type="datetimeFigureOut">
              <a:rPr lang="en-US" smtClean="0"/>
              <a:t>4/7/17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EBE057E-3442-2148-8087-BB805396ED79}" type="slidenum">
              <a:rPr lang="en-US" smtClean="0"/>
              <a:t>‹#›</a:t>
            </a:fld>
            <a:endParaRPr lang="en-US"/>
          </a:p>
        </p:txBody>
      </p:sp>
    </p:spTree>
    <p:extLst>
      <p:ext uri="{BB962C8B-B14F-4D97-AF65-F5344CB8AC3E}">
        <p14:creationId xmlns:p14="http://schemas.microsoft.com/office/powerpoint/2010/main" val="397524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7A98356-3E4B-6044-A4E9-219ACCBB59D5}" type="datetimeFigureOut">
              <a:rPr lang="en-US" smtClean="0"/>
              <a:t>4/7/17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EBE057E-3442-2148-8087-BB805396ED79}" type="slidenum">
              <a:rPr lang="en-US" smtClean="0"/>
              <a:t>‹#›</a:t>
            </a:fld>
            <a:endParaRPr lang="en-US"/>
          </a:p>
        </p:txBody>
      </p:sp>
    </p:spTree>
    <p:extLst>
      <p:ext uri="{BB962C8B-B14F-4D97-AF65-F5344CB8AC3E}">
        <p14:creationId xmlns:p14="http://schemas.microsoft.com/office/powerpoint/2010/main" val="37679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7A98356-3E4B-6044-A4E9-219ACCBB59D5}" type="datetimeFigureOut">
              <a:rPr lang="en-US" smtClean="0"/>
              <a:t>4/7/17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EBE057E-3442-2148-8087-BB805396ED79}" type="slidenum">
              <a:rPr lang="en-US" smtClean="0"/>
              <a:t>‹#›</a:t>
            </a:fld>
            <a:endParaRPr lang="en-US"/>
          </a:p>
        </p:txBody>
      </p:sp>
    </p:spTree>
    <p:extLst>
      <p:ext uri="{BB962C8B-B14F-4D97-AF65-F5344CB8AC3E}">
        <p14:creationId xmlns:p14="http://schemas.microsoft.com/office/powerpoint/2010/main" val="1243141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A98356-3E4B-6044-A4E9-219ACCBB59D5}" type="datetimeFigureOut">
              <a:rPr lang="en-US" smtClean="0"/>
              <a:t>4/7/17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BE057E-3442-2148-8087-BB805396ED79}" type="slidenum">
              <a:rPr lang="en-US" smtClean="0"/>
              <a:t>‹#›</a:t>
            </a:fld>
            <a:endParaRPr lang="en-US"/>
          </a:p>
        </p:txBody>
      </p:sp>
    </p:spTree>
    <p:extLst>
      <p:ext uri="{BB962C8B-B14F-4D97-AF65-F5344CB8AC3E}">
        <p14:creationId xmlns:p14="http://schemas.microsoft.com/office/powerpoint/2010/main" val="114893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A98356-3E4B-6044-A4E9-219ACCBB59D5}" type="datetimeFigureOut">
              <a:rPr lang="en-US" smtClean="0"/>
              <a:t>4/7/17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BE057E-3442-2148-8087-BB805396ED79}" type="slidenum">
              <a:rPr lang="en-US" smtClean="0"/>
              <a:t>‹#›</a:t>
            </a:fld>
            <a:endParaRPr lang="en-US"/>
          </a:p>
        </p:txBody>
      </p:sp>
    </p:spTree>
    <p:extLst>
      <p:ext uri="{BB962C8B-B14F-4D97-AF65-F5344CB8AC3E}">
        <p14:creationId xmlns:p14="http://schemas.microsoft.com/office/powerpoint/2010/main" val="9152196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16995" y="274638"/>
            <a:ext cx="6878946" cy="1143000"/>
          </a:xfrm>
          <a:prstGeom prst="rect">
            <a:avLst/>
          </a:prstGeom>
        </p:spPr>
        <p:txBody>
          <a:bodyPr vert="horz" lIns="91440" tIns="45720" rIns="91440" bIns="45720" rtlCol="0" anchor="ctr">
            <a:normAutofit/>
          </a:bodyPr>
          <a:lstStyle/>
          <a:p>
            <a:r>
              <a:rPr lang="en-US" dirty="0" smtClean="0"/>
              <a:t>Earth Day 2007 at the Library</a:t>
            </a:r>
            <a:endParaRPr lang="en-US" dirty="0"/>
          </a:p>
        </p:txBody>
      </p:sp>
      <p:sp>
        <p:nvSpPr>
          <p:cNvPr id="3" name="Text Placeholder 2"/>
          <p:cNvSpPr>
            <a:spLocks noGrp="1"/>
          </p:cNvSpPr>
          <p:nvPr>
            <p:ph type="body" idx="1"/>
          </p:nvPr>
        </p:nvSpPr>
        <p:spPr>
          <a:xfrm>
            <a:off x="457200" y="1601055"/>
            <a:ext cx="8229600" cy="4525963"/>
          </a:xfrm>
          <a:prstGeom prst="rect">
            <a:avLst/>
          </a:prstGeom>
        </p:spPr>
        <p:txBody>
          <a:bodyPr vert="horz" lIns="91440" tIns="45720" rIns="91440" bIns="45720" rtlCol="0">
            <a:normAutofit/>
          </a:bodyPr>
          <a:lstStyle/>
          <a:p>
            <a:pPr lvl="0"/>
            <a:endParaRPr lang="en-US" dirty="0"/>
          </a:p>
        </p:txBody>
      </p:sp>
      <p:pic>
        <p:nvPicPr>
          <p:cNvPr id="4" name="Picture 3"/>
          <p:cNvPicPr>
            <a:picLocks noChangeAspect="1"/>
          </p:cNvPicPr>
          <p:nvPr userDrawn="1"/>
        </p:nvPicPr>
        <p:blipFill>
          <a:blip r:embed="rId13"/>
          <a:stretch>
            <a:fillRect/>
          </a:stretch>
        </p:blipFill>
        <p:spPr>
          <a:xfrm>
            <a:off x="0" y="6127018"/>
            <a:ext cx="9144000" cy="737419"/>
          </a:xfrm>
          <a:prstGeom prst="rect">
            <a:avLst/>
          </a:prstGeom>
        </p:spPr>
      </p:pic>
    </p:spTree>
    <p:extLst>
      <p:ext uri="{BB962C8B-B14F-4D97-AF65-F5344CB8AC3E}">
        <p14:creationId xmlns:p14="http://schemas.microsoft.com/office/powerpoint/2010/main" val="43726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kern="1200" baseline="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59338-9D32-C440-821B-799B755C2A3A}" type="datetimeFigureOut">
              <a:rPr lang="en-US" smtClean="0"/>
              <a:t>4/7/17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F2757-E5AB-8B43-8BE5-6B4892A1C56C}" type="slidenum">
              <a:rPr lang="en-US" smtClean="0"/>
              <a:t>‹#›</a:t>
            </a:fld>
            <a:endParaRPr lang="en-US"/>
          </a:p>
        </p:txBody>
      </p:sp>
    </p:spTree>
    <p:extLst>
      <p:ext uri="{BB962C8B-B14F-4D97-AF65-F5344CB8AC3E}">
        <p14:creationId xmlns:p14="http://schemas.microsoft.com/office/powerpoint/2010/main" val="1281767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starnetlibraries.org/earth-day/"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6"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hyperlink" Target="mailto:globeobserverhelp@lists.nasa.gov" TargetMode="External"/><Relationship Id="rId4" Type="http://schemas.openxmlformats.org/officeDocument/2006/relationships/image" Target="../media/image3.png"/><Relationship Id="rId5" Type="http://schemas.microsoft.com/office/2007/relationships/hdphoto" Target="../media/hdphoto2.wdp"/><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77042"/>
            <a:ext cx="7772400" cy="1470025"/>
          </a:xfrm>
        </p:spPr>
        <p:txBody>
          <a:bodyPr/>
          <a:lstStyle/>
          <a:p>
            <a:r>
              <a:rPr lang="en-US" dirty="0" smtClean="0">
                <a:solidFill>
                  <a:srgbClr val="FF0000"/>
                </a:solidFill>
              </a:rPr>
              <a:t>Celebrate Earth Day with </a:t>
            </a:r>
            <a:br>
              <a:rPr lang="en-US" dirty="0" smtClean="0">
                <a:solidFill>
                  <a:srgbClr val="FF0000"/>
                </a:solidFill>
              </a:rPr>
            </a:br>
            <a:r>
              <a:rPr lang="en-US" dirty="0" smtClean="0">
                <a:solidFill>
                  <a:srgbClr val="FF0000"/>
                </a:solidFill>
              </a:rPr>
              <a:t>Your Library</a:t>
            </a:r>
            <a:endParaRPr lang="en-US" dirty="0">
              <a:solidFill>
                <a:srgbClr val="FF0000"/>
              </a:solidFill>
            </a:endParaRPr>
          </a:p>
        </p:txBody>
      </p:sp>
      <p:sp>
        <p:nvSpPr>
          <p:cNvPr id="3" name="Subtitle 2"/>
          <p:cNvSpPr>
            <a:spLocks noGrp="1"/>
          </p:cNvSpPr>
          <p:nvPr>
            <p:ph type="subTitle" idx="1"/>
          </p:nvPr>
        </p:nvSpPr>
        <p:spPr>
          <a:xfrm>
            <a:off x="1371600" y="4055533"/>
            <a:ext cx="6400800" cy="821267"/>
          </a:xfrm>
        </p:spPr>
        <p:txBody>
          <a:bodyPr/>
          <a:lstStyle/>
          <a:p>
            <a:r>
              <a:rPr lang="en-US" dirty="0" smtClean="0">
                <a:solidFill>
                  <a:schemeClr val="tx1"/>
                </a:solidFill>
              </a:rPr>
              <a:t>Elementary Aged Presentation</a:t>
            </a:r>
          </a:p>
          <a:p>
            <a:endParaRPr lang="en-US" dirty="0">
              <a:solidFill>
                <a:schemeClr val="tx1"/>
              </a:solidFill>
            </a:endParaRPr>
          </a:p>
        </p:txBody>
      </p:sp>
      <p:pic>
        <p:nvPicPr>
          <p:cNvPr id="6" name="Picture 5" descr="Earth Day library phot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2548467"/>
          </a:xfrm>
          <a:prstGeom prst="rect">
            <a:avLst/>
          </a:prstGeom>
        </p:spPr>
      </p:pic>
    </p:spTree>
    <p:extLst>
      <p:ext uri="{BB962C8B-B14F-4D97-AF65-F5344CB8AC3E}">
        <p14:creationId xmlns:p14="http://schemas.microsoft.com/office/powerpoint/2010/main" val="33603322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75466" y="107576"/>
            <a:ext cx="5916083" cy="413124"/>
          </a:xfrm>
        </p:spPr>
        <p:txBody>
          <a:bodyPr>
            <a:normAutofit fontScale="90000"/>
          </a:bodyPr>
          <a:lstStyle/>
          <a:p>
            <a:r>
              <a:rPr lang="en-US" dirty="0" smtClean="0">
                <a:solidFill>
                  <a:srgbClr val="FF0000"/>
                </a:solidFill>
              </a:rPr>
              <a:t>High Altitude Clouds</a:t>
            </a:r>
            <a:endParaRPr lang="en-US" dirty="0">
              <a:solidFill>
                <a:srgbClr val="FF0000"/>
              </a:solidFill>
            </a:endParaRPr>
          </a:p>
        </p:txBody>
      </p:sp>
      <p:sp>
        <p:nvSpPr>
          <p:cNvPr id="5" name="Text Placeholder 4"/>
          <p:cNvSpPr>
            <a:spLocks noGrp="1"/>
          </p:cNvSpPr>
          <p:nvPr>
            <p:ph type="body" idx="1"/>
          </p:nvPr>
        </p:nvSpPr>
        <p:spPr>
          <a:xfrm>
            <a:off x="827053" y="2154352"/>
            <a:ext cx="1258538" cy="470625"/>
          </a:xfrm>
        </p:spPr>
        <p:txBody>
          <a:bodyPr/>
          <a:lstStyle/>
          <a:p>
            <a:r>
              <a:rPr lang="en-US" b="1" dirty="0" smtClean="0"/>
              <a:t>Cirrus</a:t>
            </a:r>
            <a:endParaRPr lang="en-US" b="1" dirty="0"/>
          </a:p>
        </p:txBody>
      </p:sp>
      <p:sp>
        <p:nvSpPr>
          <p:cNvPr id="7" name="Text Placeholder 6"/>
          <p:cNvSpPr>
            <a:spLocks noGrp="1"/>
          </p:cNvSpPr>
          <p:nvPr>
            <p:ph type="body" sz="quarter" idx="3"/>
          </p:nvPr>
        </p:nvSpPr>
        <p:spPr>
          <a:xfrm>
            <a:off x="5596466" y="5139536"/>
            <a:ext cx="1969996" cy="375443"/>
          </a:xfrm>
        </p:spPr>
        <p:txBody>
          <a:bodyPr>
            <a:normAutofit fontScale="92500" lnSpcReduction="20000"/>
          </a:bodyPr>
          <a:lstStyle/>
          <a:p>
            <a:r>
              <a:rPr lang="en-US" b="1" dirty="0" smtClean="0"/>
              <a:t>Cirrostratus</a:t>
            </a:r>
            <a:endParaRPr lang="en-US" b="1" dirty="0"/>
          </a:p>
        </p:txBody>
      </p:sp>
      <p:sp>
        <p:nvSpPr>
          <p:cNvPr id="13" name="TextBox 12"/>
          <p:cNvSpPr txBox="1"/>
          <p:nvPr/>
        </p:nvSpPr>
        <p:spPr>
          <a:xfrm>
            <a:off x="987649" y="5472437"/>
            <a:ext cx="2195884" cy="461665"/>
          </a:xfrm>
          <a:prstGeom prst="rect">
            <a:avLst/>
          </a:prstGeom>
          <a:noFill/>
        </p:spPr>
        <p:txBody>
          <a:bodyPr wrap="none" rtlCol="0">
            <a:spAutoFit/>
          </a:bodyPr>
          <a:lstStyle/>
          <a:p>
            <a:r>
              <a:rPr lang="en-US" sz="2400" b="1" dirty="0" smtClean="0">
                <a:solidFill>
                  <a:srgbClr val="000000"/>
                </a:solidFill>
              </a:rPr>
              <a:t>Cirrocumulus</a:t>
            </a:r>
            <a:endParaRPr lang="en-US" sz="2400" b="1" dirty="0">
              <a:solidFill>
                <a:srgbClr val="000000"/>
              </a:solidFill>
            </a:endParaRPr>
          </a:p>
        </p:txBody>
      </p:sp>
      <p:pic>
        <p:nvPicPr>
          <p:cNvPr id="15" name="Content Placeholder 14" descr="cirrus.jpe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290855" y="107576"/>
            <a:ext cx="2185817" cy="2046776"/>
          </a:xfrm>
        </p:spPr>
      </p:pic>
      <p:pic>
        <p:nvPicPr>
          <p:cNvPr id="16" name="Picture 15" descr="cirrocumulous.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71892" y="2746525"/>
            <a:ext cx="2027398" cy="2725912"/>
          </a:xfrm>
          <a:prstGeom prst="rect">
            <a:avLst/>
          </a:prstGeom>
        </p:spPr>
      </p:pic>
      <p:pic>
        <p:nvPicPr>
          <p:cNvPr id="20" name="Content Placeholder 19" descr="cirrostratus.jpg"/>
          <p:cNvPicPr>
            <a:picLocks noGrp="1" noChangeAspect="1"/>
          </p:cNvPicPr>
          <p:nvPr>
            <p:ph sz="quarter" idx="4"/>
          </p:nvPr>
        </p:nvPicPr>
        <p:blipFill>
          <a:blip r:embed="rId5" cstate="screen">
            <a:extLst>
              <a:ext uri="{28A0092B-C50C-407E-A947-70E740481C1C}">
                <a14:useLocalDpi xmlns:a14="http://schemas.microsoft.com/office/drawing/2010/main"/>
              </a:ext>
            </a:extLst>
          </a:blip>
          <a:srcRect/>
          <a:stretch>
            <a:fillRect/>
          </a:stretch>
        </p:blipFill>
        <p:spPr>
          <a:xfrm>
            <a:off x="4514268" y="1268202"/>
            <a:ext cx="3943931" cy="3693056"/>
          </a:xfrm>
        </p:spPr>
      </p:pic>
    </p:spTree>
    <p:extLst>
      <p:ext uri="{BB962C8B-B14F-4D97-AF65-F5344CB8AC3E}">
        <p14:creationId xmlns:p14="http://schemas.microsoft.com/office/powerpoint/2010/main" val="2697268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2"/>
            <a:ext cx="9143999" cy="1143000"/>
          </a:xfrm>
        </p:spPr>
        <p:txBody>
          <a:bodyPr>
            <a:normAutofit fontScale="90000"/>
          </a:bodyPr>
          <a:lstStyle/>
          <a:p>
            <a:r>
              <a:rPr lang="en-US" dirty="0" smtClean="0">
                <a:solidFill>
                  <a:srgbClr val="FF0000"/>
                </a:solidFill>
              </a:rPr>
              <a:t>Middle Altitude</a:t>
            </a:r>
            <a:br>
              <a:rPr lang="en-US" dirty="0" smtClean="0">
                <a:solidFill>
                  <a:srgbClr val="FF0000"/>
                </a:solidFill>
              </a:rPr>
            </a:br>
            <a:r>
              <a:rPr lang="en-US" dirty="0" smtClean="0">
                <a:solidFill>
                  <a:srgbClr val="FF0000"/>
                </a:solidFill>
              </a:rPr>
              <a:t> </a:t>
            </a:r>
            <a:endParaRPr lang="en-US" dirty="0">
              <a:solidFill>
                <a:srgbClr val="FF0000"/>
              </a:solidFill>
            </a:endParaRPr>
          </a:p>
        </p:txBody>
      </p:sp>
      <p:pic>
        <p:nvPicPr>
          <p:cNvPr id="3" name="Picture 2" descr="altostratus cloud.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9006" y="1210732"/>
            <a:ext cx="3238797" cy="2425971"/>
          </a:xfrm>
          <a:prstGeom prst="rect">
            <a:avLst/>
          </a:prstGeom>
        </p:spPr>
      </p:pic>
      <p:pic>
        <p:nvPicPr>
          <p:cNvPr id="6" name="Content Placeholder 5" descr="altocumulus_thumb.en.jpg"/>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l="-189" r="-187"/>
          <a:stretch/>
        </p:blipFill>
        <p:spPr>
          <a:xfrm>
            <a:off x="4887721" y="1210732"/>
            <a:ext cx="3079412" cy="2352081"/>
          </a:xfrm>
          <a:prstGeom prst="rect">
            <a:avLst/>
          </a:prstGeom>
        </p:spPr>
      </p:pic>
      <p:sp>
        <p:nvSpPr>
          <p:cNvPr id="4" name="TextBox 3"/>
          <p:cNvSpPr txBox="1"/>
          <p:nvPr/>
        </p:nvSpPr>
        <p:spPr>
          <a:xfrm>
            <a:off x="1439334" y="3788833"/>
            <a:ext cx="1604526" cy="461665"/>
          </a:xfrm>
          <a:prstGeom prst="rect">
            <a:avLst/>
          </a:prstGeom>
          <a:noFill/>
        </p:spPr>
        <p:txBody>
          <a:bodyPr wrap="none" rtlCol="0">
            <a:spAutoFit/>
          </a:bodyPr>
          <a:lstStyle/>
          <a:p>
            <a:r>
              <a:rPr lang="en-US" sz="2400" dirty="0" smtClean="0"/>
              <a:t>altostratus</a:t>
            </a:r>
            <a:endParaRPr lang="en-US" sz="2400" dirty="0"/>
          </a:p>
        </p:txBody>
      </p:sp>
      <p:sp>
        <p:nvSpPr>
          <p:cNvPr id="7" name="TextBox 6"/>
          <p:cNvSpPr txBox="1"/>
          <p:nvPr/>
        </p:nvSpPr>
        <p:spPr>
          <a:xfrm>
            <a:off x="5545667" y="3788833"/>
            <a:ext cx="1826942" cy="461665"/>
          </a:xfrm>
          <a:prstGeom prst="rect">
            <a:avLst/>
          </a:prstGeom>
          <a:noFill/>
        </p:spPr>
        <p:txBody>
          <a:bodyPr wrap="none" rtlCol="0">
            <a:spAutoFit/>
          </a:bodyPr>
          <a:lstStyle/>
          <a:p>
            <a:r>
              <a:rPr lang="en-US" sz="2400" dirty="0" smtClean="0"/>
              <a:t>altocumulus</a:t>
            </a:r>
            <a:endParaRPr lang="en-US" sz="2400" dirty="0"/>
          </a:p>
        </p:txBody>
      </p:sp>
    </p:spTree>
    <p:extLst>
      <p:ext uri="{BB962C8B-B14F-4D97-AF65-F5344CB8AC3E}">
        <p14:creationId xmlns:p14="http://schemas.microsoft.com/office/powerpoint/2010/main" val="22649777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417638"/>
          </a:xfrm>
        </p:spPr>
        <p:txBody>
          <a:bodyPr>
            <a:normAutofit/>
          </a:bodyPr>
          <a:lstStyle/>
          <a:p>
            <a:r>
              <a:rPr lang="en-US" sz="3600" dirty="0" smtClean="0">
                <a:solidFill>
                  <a:srgbClr val="FF0000"/>
                </a:solidFill>
              </a:rPr>
              <a:t>Low Altitude Clouds</a:t>
            </a:r>
            <a:endParaRPr lang="en-US" sz="3600" dirty="0">
              <a:solidFill>
                <a:srgbClr val="FF0000"/>
              </a:solidFill>
            </a:endParaRPr>
          </a:p>
        </p:txBody>
      </p:sp>
      <p:sp>
        <p:nvSpPr>
          <p:cNvPr id="3" name="Content Placeholder 2"/>
          <p:cNvSpPr>
            <a:spLocks noGrp="1"/>
          </p:cNvSpPr>
          <p:nvPr>
            <p:ph idx="1"/>
          </p:nvPr>
        </p:nvSpPr>
        <p:spPr>
          <a:xfrm>
            <a:off x="664006" y="1417638"/>
            <a:ext cx="7599462" cy="4709380"/>
          </a:xfrm>
        </p:spPr>
        <p:txBody>
          <a:bodyPr/>
          <a:lstStyle/>
          <a:p>
            <a:pPr marL="0" indent="0">
              <a:buNone/>
            </a:pPr>
            <a:r>
              <a:rPr lang="en-US" b="1" dirty="0" smtClean="0"/>
              <a:t>                   Stratus </a:t>
            </a:r>
            <a:r>
              <a:rPr lang="en-US" b="1" dirty="0"/>
              <a:t>clouds</a:t>
            </a:r>
            <a:r>
              <a:rPr lang="en-US" dirty="0"/>
              <a:t> </a:t>
            </a:r>
          </a:p>
        </p:txBody>
      </p:sp>
      <p:pic>
        <p:nvPicPr>
          <p:cNvPr id="4" name="Picture 3" descr="stratu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4006" y="2576388"/>
            <a:ext cx="2843945" cy="2117159"/>
          </a:xfrm>
          <a:prstGeom prst="rect">
            <a:avLst/>
          </a:prstGeom>
        </p:spPr>
      </p:pic>
      <p:pic>
        <p:nvPicPr>
          <p:cNvPr id="7" name="Picture 6" descr="stratus (1).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60912" y="2796873"/>
            <a:ext cx="3340781" cy="2455474"/>
          </a:xfrm>
          <a:prstGeom prst="rect">
            <a:avLst/>
          </a:prstGeom>
        </p:spPr>
      </p:pic>
    </p:spTree>
    <p:extLst>
      <p:ext uri="{BB962C8B-B14F-4D97-AF65-F5344CB8AC3E}">
        <p14:creationId xmlns:p14="http://schemas.microsoft.com/office/powerpoint/2010/main" val="14931600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995" y="66425"/>
            <a:ext cx="6878946" cy="849710"/>
          </a:xfrm>
        </p:spPr>
        <p:txBody>
          <a:bodyPr/>
          <a:lstStyle/>
          <a:p>
            <a:r>
              <a:rPr lang="en-US" dirty="0">
                <a:solidFill>
                  <a:srgbClr val="FF0000"/>
                </a:solidFill>
              </a:rPr>
              <a:t>S</a:t>
            </a:r>
            <a:r>
              <a:rPr lang="en-US" dirty="0" smtClean="0">
                <a:solidFill>
                  <a:srgbClr val="FF0000"/>
                </a:solidFill>
              </a:rPr>
              <a:t>tratocumulus</a:t>
            </a:r>
            <a:endParaRPr lang="en-US" dirty="0">
              <a:solidFill>
                <a:srgbClr val="FF0000"/>
              </a:solidFill>
            </a:endParaRPr>
          </a:p>
        </p:txBody>
      </p:sp>
      <p:sp>
        <p:nvSpPr>
          <p:cNvPr id="3" name="Content Placeholder 2"/>
          <p:cNvSpPr>
            <a:spLocks noGrp="1"/>
          </p:cNvSpPr>
          <p:nvPr>
            <p:ph idx="1"/>
          </p:nvPr>
        </p:nvSpPr>
        <p:spPr>
          <a:xfrm>
            <a:off x="0" y="916135"/>
            <a:ext cx="9144000" cy="2230055"/>
          </a:xfrm>
        </p:spPr>
        <p:txBody>
          <a:bodyPr/>
          <a:lstStyle/>
          <a:p>
            <a:pPr marL="0" indent="0">
              <a:buNone/>
            </a:pPr>
            <a:r>
              <a:rPr lang="en-US" dirty="0" smtClean="0"/>
              <a:t>.</a:t>
            </a:r>
            <a:endParaRPr lang="en-US" dirty="0"/>
          </a:p>
          <a:p>
            <a:pPr marL="0" indent="0">
              <a:buNone/>
            </a:pPr>
            <a:endParaRPr lang="en-US" dirty="0"/>
          </a:p>
        </p:txBody>
      </p:sp>
      <p:pic>
        <p:nvPicPr>
          <p:cNvPr id="4" name="Picture 3" descr="stratocumulou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36316" y="1769533"/>
            <a:ext cx="5226450" cy="3907626"/>
          </a:xfrm>
          <a:prstGeom prst="rect">
            <a:avLst/>
          </a:prstGeom>
        </p:spPr>
      </p:pic>
    </p:spTree>
    <p:extLst>
      <p:ext uri="{BB962C8B-B14F-4D97-AF65-F5344CB8AC3E}">
        <p14:creationId xmlns:p14="http://schemas.microsoft.com/office/powerpoint/2010/main" val="35973714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995" y="0"/>
            <a:ext cx="6878946" cy="874493"/>
          </a:xfrm>
        </p:spPr>
        <p:txBody>
          <a:bodyPr/>
          <a:lstStyle/>
          <a:p>
            <a:r>
              <a:rPr lang="en-US" dirty="0" smtClean="0">
                <a:solidFill>
                  <a:srgbClr val="FF0000"/>
                </a:solidFill>
              </a:rPr>
              <a:t>Cumulous clouds</a:t>
            </a:r>
            <a:endParaRPr lang="en-US" dirty="0">
              <a:solidFill>
                <a:srgbClr val="FF0000"/>
              </a:solidFill>
            </a:endParaRPr>
          </a:p>
        </p:txBody>
      </p:sp>
      <p:pic>
        <p:nvPicPr>
          <p:cNvPr id="5" name="Content Placeholder 4" descr="cumulus_sunset_thumb.en (1).jp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564"/>
          <a:stretch/>
        </p:blipFill>
        <p:spPr>
          <a:xfrm flipH="1">
            <a:off x="5655942" y="3199954"/>
            <a:ext cx="2700866" cy="2103459"/>
          </a:xfrm>
        </p:spPr>
      </p:pic>
      <p:pic>
        <p:nvPicPr>
          <p:cNvPr id="4" name="Picture 3" descr="cloud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4067" y="1735221"/>
            <a:ext cx="4191000" cy="2788920"/>
          </a:xfrm>
          <a:prstGeom prst="rect">
            <a:avLst/>
          </a:prstGeom>
        </p:spPr>
      </p:pic>
    </p:spTree>
    <p:extLst>
      <p:ext uri="{BB962C8B-B14F-4D97-AF65-F5344CB8AC3E}">
        <p14:creationId xmlns:p14="http://schemas.microsoft.com/office/powerpoint/2010/main" val="19491117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995" y="274638"/>
            <a:ext cx="6878946" cy="766425"/>
          </a:xfrm>
        </p:spPr>
        <p:txBody>
          <a:bodyPr/>
          <a:lstStyle/>
          <a:p>
            <a:r>
              <a:rPr lang="en-US" dirty="0" smtClean="0">
                <a:solidFill>
                  <a:srgbClr val="FF0000"/>
                </a:solidFill>
              </a:rPr>
              <a:t>Rain or Snow Clouds</a:t>
            </a:r>
            <a:endParaRPr lang="en-US" dirty="0">
              <a:solidFill>
                <a:srgbClr val="FF0000"/>
              </a:solidFill>
            </a:endParaRPr>
          </a:p>
        </p:txBody>
      </p:sp>
      <p:pic>
        <p:nvPicPr>
          <p:cNvPr id="4" name="Picture 3" descr="nimbostratus.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42366" y="1271034"/>
            <a:ext cx="4245270" cy="2842021"/>
          </a:xfrm>
          <a:prstGeom prst="rect">
            <a:avLst/>
          </a:prstGeom>
        </p:spPr>
      </p:pic>
      <p:sp>
        <p:nvSpPr>
          <p:cNvPr id="5" name="TextBox 4"/>
          <p:cNvSpPr txBox="1"/>
          <p:nvPr/>
        </p:nvSpPr>
        <p:spPr>
          <a:xfrm>
            <a:off x="2692400" y="4292264"/>
            <a:ext cx="4224867" cy="461665"/>
          </a:xfrm>
          <a:prstGeom prst="rect">
            <a:avLst/>
          </a:prstGeom>
          <a:noFill/>
        </p:spPr>
        <p:txBody>
          <a:bodyPr wrap="square" rtlCol="0">
            <a:spAutoFit/>
          </a:bodyPr>
          <a:lstStyle/>
          <a:p>
            <a:r>
              <a:rPr lang="en-US" sz="2400" b="1" dirty="0"/>
              <a:t>Nimbostratus clouds</a:t>
            </a:r>
            <a:endParaRPr lang="en-US" sz="2400" dirty="0"/>
          </a:p>
        </p:txBody>
      </p:sp>
      <p:sp>
        <p:nvSpPr>
          <p:cNvPr id="10" name="Content Placeholder 9"/>
          <p:cNvSpPr>
            <a:spLocks noGrp="1"/>
          </p:cNvSpPr>
          <p:nvPr>
            <p:ph idx="1"/>
          </p:nvPr>
        </p:nvSpPr>
        <p:spPr>
          <a:xfrm>
            <a:off x="9787467" y="6858000"/>
            <a:ext cx="8229600" cy="4525963"/>
          </a:xfrm>
        </p:spPr>
        <p:txBody>
          <a:bodyPr/>
          <a:lstStyle/>
          <a:p>
            <a:endParaRPr lang="en-US"/>
          </a:p>
        </p:txBody>
      </p:sp>
    </p:spTree>
    <p:extLst>
      <p:ext uri="{BB962C8B-B14F-4D97-AF65-F5344CB8AC3E}">
        <p14:creationId xmlns:p14="http://schemas.microsoft.com/office/powerpoint/2010/main" val="18794441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995" y="274638"/>
            <a:ext cx="6878946" cy="662318"/>
          </a:xfrm>
        </p:spPr>
        <p:txBody>
          <a:bodyPr>
            <a:normAutofit fontScale="90000"/>
          </a:bodyPr>
          <a:lstStyle/>
          <a:p>
            <a:r>
              <a:rPr lang="en-US" dirty="0" smtClean="0">
                <a:solidFill>
                  <a:srgbClr val="FF0000"/>
                </a:solidFill>
              </a:rPr>
              <a:t>Cumulonimbus</a:t>
            </a:r>
            <a:endParaRPr lang="en-US" dirty="0">
              <a:solidFill>
                <a:srgbClr val="FF0000"/>
              </a:solidFill>
            </a:endParaRPr>
          </a:p>
        </p:txBody>
      </p:sp>
      <p:pic>
        <p:nvPicPr>
          <p:cNvPr id="4" name="Content Placeholder 3" descr="cloudscumulonimbus.jp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r="-188"/>
          <a:stretch/>
        </p:blipFill>
        <p:spPr>
          <a:xfrm>
            <a:off x="1024468" y="1735667"/>
            <a:ext cx="2697315" cy="2018241"/>
          </a:xfrm>
        </p:spPr>
      </p:pic>
      <p:pic>
        <p:nvPicPr>
          <p:cNvPr id="5" name="Picture 4" descr="cumulonimbus_thumb.en.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47166" y="1735667"/>
            <a:ext cx="2645833" cy="2028472"/>
          </a:xfrm>
          <a:prstGeom prst="rect">
            <a:avLst/>
          </a:prstGeom>
        </p:spPr>
      </p:pic>
    </p:spTree>
    <p:extLst>
      <p:ext uri="{BB962C8B-B14F-4D97-AF65-F5344CB8AC3E}">
        <p14:creationId xmlns:p14="http://schemas.microsoft.com/office/powerpoint/2010/main" val="40734257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995" y="147638"/>
            <a:ext cx="6878946" cy="868362"/>
          </a:xfrm>
        </p:spPr>
        <p:txBody>
          <a:bodyPr>
            <a:normAutofit fontScale="90000"/>
          </a:bodyPr>
          <a:lstStyle/>
          <a:p>
            <a:r>
              <a:rPr lang="en-US" dirty="0" smtClean="0">
                <a:solidFill>
                  <a:srgbClr val="FF0000"/>
                </a:solidFill>
              </a:rPr>
              <a:t>Why does NASA look at clouds?</a:t>
            </a:r>
            <a:endParaRPr lang="en-US" dirty="0">
              <a:solidFill>
                <a:srgbClr val="FF0000"/>
              </a:solidFill>
            </a:endParaRPr>
          </a:p>
        </p:txBody>
      </p:sp>
      <p:sp>
        <p:nvSpPr>
          <p:cNvPr id="3" name="Content Placeholder 2"/>
          <p:cNvSpPr>
            <a:spLocks noGrp="1"/>
          </p:cNvSpPr>
          <p:nvPr>
            <p:ph idx="1"/>
          </p:nvPr>
        </p:nvSpPr>
        <p:spPr>
          <a:xfrm>
            <a:off x="169333" y="1143000"/>
            <a:ext cx="8796867" cy="4984019"/>
          </a:xfrm>
        </p:spPr>
        <p:txBody>
          <a:bodyPr>
            <a:normAutofit/>
          </a:bodyPr>
          <a:lstStyle/>
          <a:p>
            <a:r>
              <a:rPr lang="en-US" sz="3200" dirty="0" smtClean="0"/>
              <a:t>     Clouds </a:t>
            </a:r>
            <a:r>
              <a:rPr lang="en-US" sz="3200" dirty="0"/>
              <a:t>are important for many reasons. </a:t>
            </a:r>
            <a:endParaRPr lang="en-US" sz="3200" dirty="0" smtClean="0"/>
          </a:p>
          <a:p>
            <a:r>
              <a:rPr lang="en-US" dirty="0" smtClean="0"/>
              <a:t>- We want to know if precipitation is falling.</a:t>
            </a:r>
            <a:endParaRPr lang="en-US" dirty="0"/>
          </a:p>
          <a:p>
            <a:r>
              <a:rPr lang="en-US" sz="3200" dirty="0" smtClean="0"/>
              <a:t>- At </a:t>
            </a:r>
            <a:r>
              <a:rPr lang="en-US" sz="3200" dirty="0"/>
              <a:t>night, clouds reflect heat back to the surface and keep it warmer. </a:t>
            </a:r>
            <a:endParaRPr lang="en-US" sz="3200" dirty="0" smtClean="0"/>
          </a:p>
          <a:p>
            <a:pPr marL="457200" indent="-457200">
              <a:buFontTx/>
              <a:buChar char="-"/>
            </a:pPr>
            <a:r>
              <a:rPr lang="en-US" sz="3200" dirty="0" smtClean="0"/>
              <a:t>During </a:t>
            </a:r>
            <a:r>
              <a:rPr lang="en-US" sz="3200" dirty="0"/>
              <a:t>the day, clouds can shade us from the sun and keep Earth cooler. </a:t>
            </a:r>
            <a:endParaRPr lang="en-US" sz="3200" dirty="0" smtClean="0"/>
          </a:p>
          <a:p>
            <a:pPr algn="ctr"/>
            <a:r>
              <a:rPr lang="en-US" sz="3200" i="1" dirty="0" smtClean="0"/>
              <a:t>Studying </a:t>
            </a:r>
            <a:r>
              <a:rPr lang="en-US" sz="3200" i="1" dirty="0"/>
              <a:t>clouds helps NASA better understand Earth's weather and climate. </a:t>
            </a:r>
            <a:endParaRPr lang="en-US" i="1" dirty="0"/>
          </a:p>
        </p:txBody>
      </p:sp>
    </p:spTree>
    <p:extLst>
      <p:ext uri="{BB962C8B-B14F-4D97-AF65-F5344CB8AC3E}">
        <p14:creationId xmlns:p14="http://schemas.microsoft.com/office/powerpoint/2010/main" val="13269968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995" y="274638"/>
            <a:ext cx="6878946" cy="797349"/>
          </a:xfrm>
        </p:spPr>
        <p:txBody>
          <a:bodyPr/>
          <a:lstStyle/>
          <a:p>
            <a:r>
              <a:rPr lang="en-US" b="1" dirty="0" smtClean="0">
                <a:solidFill>
                  <a:srgbClr val="FF0000"/>
                </a:solidFill>
              </a:rPr>
              <a:t>Two Perspectives</a:t>
            </a:r>
            <a:endParaRPr lang="en-US" b="1" dirty="0">
              <a:solidFill>
                <a:srgbClr val="FF0000"/>
              </a:solidFill>
            </a:endParaRPr>
          </a:p>
        </p:txBody>
      </p:sp>
      <p:pic>
        <p:nvPicPr>
          <p:cNvPr id="4" name="Picture 3" descr="Observing during satellite overpass graphic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42747" y="1071987"/>
            <a:ext cx="4227442" cy="5055031"/>
          </a:xfrm>
          <a:prstGeom prst="rect">
            <a:avLst/>
          </a:prstGeom>
        </p:spPr>
      </p:pic>
    </p:spTree>
    <p:extLst>
      <p:ext uri="{BB962C8B-B14F-4D97-AF65-F5344CB8AC3E}">
        <p14:creationId xmlns:p14="http://schemas.microsoft.com/office/powerpoint/2010/main" val="320155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Which picture was taken from a satellite? How do you know?</a:t>
            </a:r>
            <a:endParaRPr lang="en-US" dirty="0">
              <a:solidFill>
                <a:srgbClr val="FF0000"/>
              </a:solidFill>
            </a:endParaRPr>
          </a:p>
        </p:txBody>
      </p:sp>
      <p:pic>
        <p:nvPicPr>
          <p:cNvPr id="4" name="Content Placeholder 3" descr="clouds from space.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50332" y="2281398"/>
            <a:ext cx="4013201" cy="3357287"/>
          </a:xfrm>
        </p:spPr>
      </p:pic>
      <p:pic>
        <p:nvPicPr>
          <p:cNvPr id="5" name="Picture 4" descr="cloud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3666" y="2522952"/>
            <a:ext cx="4135017" cy="2751666"/>
          </a:xfrm>
          <a:prstGeom prst="rect">
            <a:avLst/>
          </a:prstGeom>
        </p:spPr>
      </p:pic>
    </p:spTree>
    <p:extLst>
      <p:ext uri="{BB962C8B-B14F-4D97-AF65-F5344CB8AC3E}">
        <p14:creationId xmlns:p14="http://schemas.microsoft.com/office/powerpoint/2010/main" val="1170969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to Presenter</a:t>
            </a:r>
            <a:endParaRPr lang="en-US" dirty="0"/>
          </a:p>
        </p:txBody>
      </p:sp>
      <p:sp>
        <p:nvSpPr>
          <p:cNvPr id="3" name="Content Placeholder 2"/>
          <p:cNvSpPr>
            <a:spLocks noGrp="1"/>
          </p:cNvSpPr>
          <p:nvPr>
            <p:ph idx="1"/>
          </p:nvPr>
        </p:nvSpPr>
        <p:spPr/>
        <p:txBody>
          <a:bodyPr/>
          <a:lstStyle/>
          <a:p>
            <a:r>
              <a:rPr lang="en-US" dirty="0" smtClean="0"/>
              <a:t>Feel free to pick and choose the slides you would like to use for your presentation.</a:t>
            </a:r>
          </a:p>
          <a:p>
            <a:endParaRPr lang="en-US" dirty="0"/>
          </a:p>
          <a:p>
            <a:r>
              <a:rPr lang="en-US" dirty="0" smtClean="0"/>
              <a:t>There are many great online resources and hands on activities which you can use to enhance </a:t>
            </a:r>
            <a:r>
              <a:rPr lang="en-US" dirty="0"/>
              <a:t>your program at </a:t>
            </a:r>
            <a:r>
              <a:rPr lang="en-US" dirty="0">
                <a:hlinkClick r:id="rId3"/>
              </a:rPr>
              <a:t>http://www.starnetlibraries.org/earth-day</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3547756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NASA Satellites</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You can see which satellites are passing over you by going to the “Check Satellite Flyovers”.</a:t>
            </a:r>
          </a:p>
          <a:p>
            <a:r>
              <a:rPr lang="en-US" dirty="0" smtClean="0"/>
              <a:t>You can also check and see what the satellite is “seeing” as it passes over where you are.</a:t>
            </a:r>
          </a:p>
          <a:p>
            <a:r>
              <a:rPr lang="en-US" dirty="0" smtClean="0"/>
              <a:t>Your participation helps NASA scientists better understand how clouds effect our Earth system.</a:t>
            </a:r>
            <a:endParaRPr lang="en-US" dirty="0"/>
          </a:p>
        </p:txBody>
      </p:sp>
    </p:spTree>
    <p:extLst>
      <p:ext uri="{BB962C8B-B14F-4D97-AF65-F5344CB8AC3E}">
        <p14:creationId xmlns:p14="http://schemas.microsoft.com/office/powerpoint/2010/main" val="35133572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What else might be in the sky?</a:t>
            </a:r>
            <a:endParaRPr lang="en-US" b="1" dirty="0">
              <a:solidFill>
                <a:srgbClr val="FF0000"/>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2261" y="1417638"/>
            <a:ext cx="6628130" cy="4676349"/>
          </a:xfrm>
          <a:prstGeom prst="rect">
            <a:avLst/>
          </a:prstGeom>
        </p:spPr>
      </p:pic>
    </p:spTree>
    <p:extLst>
      <p:ext uri="{BB962C8B-B14F-4D97-AF65-F5344CB8AC3E}">
        <p14:creationId xmlns:p14="http://schemas.microsoft.com/office/powerpoint/2010/main" val="919321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Sky Color</a:t>
            </a:r>
            <a:endParaRPr lang="en-US" b="1" dirty="0">
              <a:solidFill>
                <a:srgbClr val="FF0000"/>
              </a:solidFill>
            </a:endParaRPr>
          </a:p>
        </p:txBody>
      </p:sp>
      <p:pic>
        <p:nvPicPr>
          <p:cNvPr id="4" name="Picture 3"/>
          <p:cNvPicPr>
            <a:picLocks noChangeAspect="1"/>
          </p:cNvPicPr>
          <p:nvPr/>
        </p:nvPicPr>
        <p:blipFill>
          <a:blip r:embed="rId2"/>
          <a:stretch>
            <a:fillRect/>
          </a:stretch>
        </p:blipFill>
        <p:spPr>
          <a:xfrm>
            <a:off x="151555" y="1249017"/>
            <a:ext cx="8873176" cy="4599548"/>
          </a:xfrm>
          <a:prstGeom prst="rect">
            <a:avLst/>
          </a:prstGeom>
        </p:spPr>
      </p:pic>
    </p:spTree>
    <p:extLst>
      <p:ext uri="{BB962C8B-B14F-4D97-AF65-F5344CB8AC3E}">
        <p14:creationId xmlns:p14="http://schemas.microsoft.com/office/powerpoint/2010/main" val="290740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Visibility</a:t>
            </a:r>
            <a:endParaRPr lang="en-US" dirty="0">
              <a:solidFill>
                <a:srgbClr val="FF0000"/>
              </a:solidFill>
            </a:endParaRPr>
          </a:p>
        </p:txBody>
      </p:sp>
      <p:pic>
        <p:nvPicPr>
          <p:cNvPr id="4" name="Content Placeholder 3" descr="preview-lightbox-SkyConditionSocialMedia.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3625" t="-13416"/>
          <a:stretch/>
        </p:blipFill>
        <p:spPr>
          <a:xfrm>
            <a:off x="372535" y="1710268"/>
            <a:ext cx="8229600" cy="3234266"/>
          </a:xfrm>
        </p:spPr>
      </p:pic>
    </p:spTree>
    <p:extLst>
      <p:ext uri="{BB962C8B-B14F-4D97-AF65-F5344CB8AC3E}">
        <p14:creationId xmlns:p14="http://schemas.microsoft.com/office/powerpoint/2010/main" val="4156678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are you waiting for?!</a:t>
            </a:r>
            <a:endParaRPr lang="en-US" dirty="0">
              <a:solidFill>
                <a:srgbClr val="FF0000"/>
              </a:solidFill>
            </a:endParaRPr>
          </a:p>
        </p:txBody>
      </p:sp>
      <p:pic>
        <p:nvPicPr>
          <p:cNvPr id="4" name="Content Placeholder 3" descr="Justin.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460185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the App</a:t>
            </a:r>
            <a:endParaRPr lang="en-US" dirty="0"/>
          </a:p>
        </p:txBody>
      </p:sp>
      <p:sp>
        <p:nvSpPr>
          <p:cNvPr id="5" name="Content Placeholder 4"/>
          <p:cNvSpPr>
            <a:spLocks noGrp="1"/>
          </p:cNvSpPr>
          <p:nvPr>
            <p:ph idx="1"/>
          </p:nvPr>
        </p:nvSpPr>
        <p:spPr>
          <a:xfrm>
            <a:off x="457200" y="1601055"/>
            <a:ext cx="4363453" cy="4525963"/>
          </a:xfrm>
        </p:spPr>
        <p:txBody>
          <a:bodyPr>
            <a:normAutofit/>
          </a:bodyPr>
          <a:lstStyle/>
          <a:p>
            <a:r>
              <a:rPr lang="en-US" sz="2400" b="1" dirty="0"/>
              <a:t>GLOBE Observer</a:t>
            </a:r>
            <a:r>
              <a:rPr lang="en-US" sz="2400" dirty="0"/>
              <a:t> </a:t>
            </a:r>
            <a:endParaRPr lang="en-US" sz="2400" dirty="0" smtClean="0"/>
          </a:p>
          <a:p>
            <a:endParaRPr lang="en-US" sz="1800" dirty="0" smtClean="0"/>
          </a:p>
          <a:p>
            <a:r>
              <a:rPr lang="en-US" sz="1800" dirty="0" smtClean="0"/>
              <a:t>Make observations </a:t>
            </a:r>
            <a:r>
              <a:rPr lang="en-US" sz="1800" dirty="0"/>
              <a:t>that </a:t>
            </a:r>
            <a:r>
              <a:rPr lang="en-US" sz="1800" b="1" dirty="0">
                <a:solidFill>
                  <a:schemeClr val="bg1"/>
                </a:solidFill>
              </a:rPr>
              <a:t>complement NASA satellite</a:t>
            </a:r>
            <a:r>
              <a:rPr lang="en-US" sz="1800" dirty="0"/>
              <a:t> observations to </a:t>
            </a:r>
            <a:r>
              <a:rPr lang="en-US" sz="1800" b="1" dirty="0">
                <a:solidFill>
                  <a:schemeClr val="bg1"/>
                </a:solidFill>
              </a:rPr>
              <a:t>help scientists</a:t>
            </a:r>
            <a:r>
              <a:rPr lang="en-US" sz="1800" dirty="0"/>
              <a:t> studying Earth and the global environment. </a:t>
            </a:r>
            <a:endParaRPr lang="en-US" sz="1800" dirty="0" smtClean="0"/>
          </a:p>
          <a:p>
            <a:endParaRPr lang="en-US" sz="1800" dirty="0" smtClean="0"/>
          </a:p>
          <a:p>
            <a:r>
              <a:rPr lang="en-US" sz="1800" dirty="0" smtClean="0"/>
              <a:t>Take photographs of </a:t>
            </a:r>
            <a:r>
              <a:rPr lang="en-US" sz="1800" dirty="0"/>
              <a:t>clouds and record sky observations and compare them with NASA satellite images. </a:t>
            </a:r>
          </a:p>
        </p:txBody>
      </p:sp>
      <p:pic>
        <p:nvPicPr>
          <p:cNvPr id="7" name="Picture 6"/>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4409" b="95992" l="6273" r="100000">
                        <a14:foregroundMark x1="61993" y1="14429" x2="61993" y2="14429"/>
                        <a14:foregroundMark x1="74539" y1="13828" x2="74539" y2="13828"/>
                        <a14:foregroundMark x1="72694" y1="10822" x2="72694" y2="10822"/>
                        <a14:foregroundMark x1="61993" y1="9619" x2="61993" y2="9619"/>
                        <a14:foregroundMark x1="49815" y1="12826" x2="49815" y2="12826"/>
                        <a14:foregroundMark x1="47601" y1="12826" x2="47601" y2="12826"/>
                        <a14:foregroundMark x1="36162" y1="12826" x2="36162" y2="12826"/>
                        <a14:foregroundMark x1="30627" y1="13828" x2="30627" y2="13828"/>
                        <a14:foregroundMark x1="26568" y1="16032" x2="26568" y2="16032"/>
                        <a14:foregroundMark x1="22878" y1="18637" x2="22878" y2="18637"/>
                        <a14:foregroundMark x1="47601" y1="90381" x2="47601" y2="90381"/>
                        <a14:foregroundMark x1="69742" y1="87174" x2="69742" y2="87174"/>
                        <a14:foregroundMark x1="83026" y1="89780" x2="83026" y2="89780"/>
                        <a14:foregroundMark x1="27675" y1="87174" x2="27675" y2="87174"/>
                        <a14:foregroundMark x1="58303" y1="92986" x2="58303" y2="92986"/>
                        <a14:foregroundMark x1="77860" y1="7816" x2="77860" y2="7816"/>
                        <a14:foregroundMark x1="67528" y1="7816" x2="67528" y2="7816"/>
                        <a14:foregroundMark x1="54982" y1="7415" x2="54982" y2="7415"/>
                        <a14:foregroundMark x1="42435" y1="7214" x2="42435" y2="7214"/>
                        <a14:foregroundMark x1="36162" y1="7816" x2="36162" y2="7816"/>
                        <a14:foregroundMark x1="26199" y1="7816" x2="26199" y2="7816"/>
                        <a14:foregroundMark x1="32103" y1="7415" x2="32103" y2="7415"/>
                        <a14:foregroundMark x1="21771" y1="8417" x2="21771" y2="8417"/>
                        <a14:foregroundMark x1="87454" y1="78156" x2="87454" y2="78156"/>
                        <a14:foregroundMark x1="88192" y1="70140" x2="88192" y2="70140"/>
                        <a14:foregroundMark x1="88192" y1="61323" x2="88192" y2="61323"/>
                        <a14:foregroundMark x1="88192" y1="55311" x2="88192" y2="55311"/>
                      </a14:backgroundRemoval>
                    </a14:imgEffect>
                  </a14:imgLayer>
                </a14:imgProps>
              </a:ext>
              <a:ext uri="{28A0092B-C50C-407E-A947-70E740481C1C}">
                <a14:useLocalDpi xmlns:a14="http://schemas.microsoft.com/office/drawing/2010/main"/>
              </a:ext>
            </a:extLst>
          </a:blip>
          <a:srcRect/>
          <a:stretch/>
        </p:blipFill>
        <p:spPr>
          <a:xfrm>
            <a:off x="5096411" y="1001920"/>
            <a:ext cx="2580005" cy="4752975"/>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4019" y="1890819"/>
            <a:ext cx="1881453" cy="3031729"/>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60611" y="3986179"/>
            <a:ext cx="1872737" cy="18727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077413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the App</a:t>
            </a:r>
            <a:endParaRPr lang="en-US" dirty="0"/>
          </a:p>
        </p:txBody>
      </p:sp>
      <p:sp>
        <p:nvSpPr>
          <p:cNvPr id="3" name="Content Placeholder 2"/>
          <p:cNvSpPr>
            <a:spLocks noGrp="1"/>
          </p:cNvSpPr>
          <p:nvPr>
            <p:ph idx="1"/>
          </p:nvPr>
        </p:nvSpPr>
        <p:spPr>
          <a:xfrm>
            <a:off x="908613" y="1835764"/>
            <a:ext cx="4944027" cy="4055750"/>
          </a:xfrm>
        </p:spPr>
        <p:txBody>
          <a:bodyPr>
            <a:normAutofit fontScale="92500" lnSpcReduction="20000"/>
          </a:bodyPr>
          <a:lstStyle/>
          <a:p>
            <a:r>
              <a:rPr lang="en-US" sz="2400" dirty="0" smtClean="0"/>
              <a:t>Enter your email and Earth Day referral code: </a:t>
            </a:r>
            <a:r>
              <a:rPr lang="en-US" sz="2400" b="1" dirty="0" smtClean="0"/>
              <a:t>earth2017 </a:t>
            </a:r>
            <a:r>
              <a:rPr lang="en-US" sz="2400" dirty="0" smtClean="0"/>
              <a:t>(case sensitive) to create account.</a:t>
            </a:r>
          </a:p>
          <a:p>
            <a:endParaRPr lang="en-US" sz="2400" dirty="0"/>
          </a:p>
          <a:p>
            <a:r>
              <a:rPr lang="en-US" sz="2400" b="1" dirty="0" smtClean="0"/>
              <a:t>Note</a:t>
            </a:r>
            <a:r>
              <a:rPr lang="en-US" sz="2400" dirty="0" smtClean="0"/>
              <a:t>: GLOBE Observer app Team will send an approval email with a password to Login.</a:t>
            </a:r>
          </a:p>
          <a:p>
            <a:endParaRPr lang="en-US" sz="2400" dirty="0" smtClean="0"/>
          </a:p>
          <a:p>
            <a:pPr algn="ctr"/>
            <a:r>
              <a:rPr lang="en-US" sz="2400" b="1" dirty="0" smtClean="0"/>
              <a:t>Now you are ready to go!</a:t>
            </a:r>
          </a:p>
          <a:p>
            <a:endParaRPr lang="en-US" sz="2400" dirty="0"/>
          </a:p>
          <a:p>
            <a:r>
              <a:rPr lang="en-US" sz="2400" dirty="0"/>
              <a:t>Issues: </a:t>
            </a:r>
            <a:r>
              <a:rPr lang="en-US" sz="2400" dirty="0" smtClean="0">
                <a:hlinkClick r:id="rId3"/>
              </a:rPr>
              <a:t>globeobserverhelp@lists.nasa.gov</a:t>
            </a:r>
            <a:r>
              <a:rPr lang="en-US" sz="2400" dirty="0" smtClean="0"/>
              <a:t> </a:t>
            </a:r>
            <a:endParaRPr lang="en-US" sz="2400" dirty="0"/>
          </a:p>
        </p:txBody>
      </p:sp>
      <p:pic>
        <p:nvPicPr>
          <p:cNvPr id="5" name="Picture 4"/>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4409" b="95992" l="6273" r="100000">
                        <a14:foregroundMark x1="61993" y1="14429" x2="61993" y2="14429"/>
                        <a14:foregroundMark x1="74539" y1="13828" x2="74539" y2="13828"/>
                        <a14:foregroundMark x1="72694" y1="10822" x2="72694" y2="10822"/>
                        <a14:foregroundMark x1="61993" y1="9619" x2="61993" y2="9619"/>
                        <a14:foregroundMark x1="49815" y1="12826" x2="49815" y2="12826"/>
                        <a14:foregroundMark x1="47601" y1="12826" x2="47601" y2="12826"/>
                        <a14:foregroundMark x1="36162" y1="12826" x2="36162" y2="12826"/>
                        <a14:foregroundMark x1="30627" y1="13828" x2="30627" y2="13828"/>
                        <a14:foregroundMark x1="26568" y1="16032" x2="26568" y2="16032"/>
                        <a14:foregroundMark x1="22878" y1="18637" x2="22878" y2="18637"/>
                        <a14:foregroundMark x1="47601" y1="90381" x2="47601" y2="90381"/>
                        <a14:foregroundMark x1="69742" y1="87174" x2="69742" y2="87174"/>
                        <a14:foregroundMark x1="83026" y1="89780" x2="83026" y2="89780"/>
                        <a14:foregroundMark x1="27675" y1="87174" x2="27675" y2="87174"/>
                        <a14:foregroundMark x1="58303" y1="92986" x2="58303" y2="92986"/>
                        <a14:foregroundMark x1="77860" y1="7816" x2="77860" y2="7816"/>
                        <a14:foregroundMark x1="67528" y1="7816" x2="67528" y2="7816"/>
                        <a14:foregroundMark x1="54982" y1="7415" x2="54982" y2="7415"/>
                        <a14:foregroundMark x1="42435" y1="7214" x2="42435" y2="7214"/>
                        <a14:foregroundMark x1="36162" y1="7816" x2="36162" y2="7816"/>
                        <a14:foregroundMark x1="26199" y1="7816" x2="26199" y2="7816"/>
                        <a14:foregroundMark x1="32103" y1="7415" x2="32103" y2="7415"/>
                        <a14:foregroundMark x1="21771" y1="8417" x2="21771" y2="8417"/>
                        <a14:foregroundMark x1="87454" y1="78156" x2="87454" y2="78156"/>
                        <a14:foregroundMark x1="88192" y1="70140" x2="88192" y2="70140"/>
                        <a14:foregroundMark x1="88192" y1="61323" x2="88192" y2="61323"/>
                        <a14:foregroundMark x1="88192" y1="55311" x2="88192" y2="55311"/>
                      </a14:backgroundRemoval>
                    </a14:imgEffect>
                  </a14:imgLayer>
                </a14:imgProps>
              </a:ext>
              <a:ext uri="{28A0092B-C50C-407E-A947-70E740481C1C}">
                <a14:useLocalDpi xmlns:a14="http://schemas.microsoft.com/office/drawing/2010/main"/>
              </a:ext>
            </a:extLst>
          </a:blip>
          <a:srcRect/>
          <a:stretch/>
        </p:blipFill>
        <p:spPr>
          <a:xfrm>
            <a:off x="5955844" y="1290317"/>
            <a:ext cx="2580005" cy="4752975"/>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24280" y="2148411"/>
            <a:ext cx="1860086" cy="3118069"/>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04124" y="4055962"/>
            <a:ext cx="551726" cy="551726"/>
          </a:xfrm>
          <a:prstGeom prst="rect">
            <a:avLst/>
          </a:prstGeom>
        </p:spPr>
      </p:pic>
    </p:spTree>
    <p:extLst>
      <p:ext uri="{BB962C8B-B14F-4D97-AF65-F5344CB8AC3E}">
        <p14:creationId xmlns:p14="http://schemas.microsoft.com/office/powerpoint/2010/main" val="6547949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Science Behind Clouds</a:t>
            </a:r>
            <a:endParaRPr lang="en-US" b="1" dirty="0">
              <a:solidFill>
                <a:srgbClr val="FF0000"/>
              </a:solidFill>
            </a:endParaRPr>
          </a:p>
        </p:txBody>
      </p:sp>
      <p:sp>
        <p:nvSpPr>
          <p:cNvPr id="3" name="Content Placeholder 2"/>
          <p:cNvSpPr>
            <a:spLocks noGrp="1"/>
          </p:cNvSpPr>
          <p:nvPr>
            <p:ph idx="1"/>
          </p:nvPr>
        </p:nvSpPr>
        <p:spPr/>
        <p:txBody>
          <a:bodyPr/>
          <a:lstStyle/>
          <a:p>
            <a:r>
              <a:rPr lang="en-US" i="1" dirty="0" smtClean="0"/>
              <a:t>Share what you </a:t>
            </a:r>
            <a:r>
              <a:rPr lang="en-US" i="1" smtClean="0"/>
              <a:t>already </a:t>
            </a:r>
            <a:r>
              <a:rPr lang="en-US" i="1" smtClean="0"/>
              <a:t>know </a:t>
            </a:r>
            <a:r>
              <a:rPr lang="en-US" i="1" dirty="0" smtClean="0"/>
              <a:t>about clouds.</a:t>
            </a:r>
            <a:endParaRPr lang="en-US" i="1" dirty="0"/>
          </a:p>
        </p:txBody>
      </p:sp>
      <p:pic>
        <p:nvPicPr>
          <p:cNvPr id="4" name="Picture 3" descr="image result for NASA cloud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9808" y="2444964"/>
            <a:ext cx="8664384" cy="3084979"/>
          </a:xfrm>
          <a:prstGeom prst="rect">
            <a:avLst/>
          </a:prstGeom>
        </p:spPr>
      </p:pic>
    </p:spTree>
    <p:extLst>
      <p:ext uri="{BB962C8B-B14F-4D97-AF65-F5344CB8AC3E}">
        <p14:creationId xmlns:p14="http://schemas.microsoft.com/office/powerpoint/2010/main" val="36473932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995" y="153672"/>
            <a:ext cx="6878946" cy="762463"/>
          </a:xfrm>
        </p:spPr>
        <p:txBody>
          <a:bodyPr/>
          <a:lstStyle/>
          <a:p>
            <a:r>
              <a:rPr lang="en-US" b="1" dirty="0" smtClean="0">
                <a:solidFill>
                  <a:srgbClr val="FF0000"/>
                </a:solidFill>
              </a:rPr>
              <a:t>How do clouds form?</a:t>
            </a:r>
            <a:endParaRPr lang="en-US" b="1" dirty="0">
              <a:solidFill>
                <a:srgbClr val="FF0000"/>
              </a:solidFill>
            </a:endParaRPr>
          </a:p>
        </p:txBody>
      </p:sp>
      <p:sp>
        <p:nvSpPr>
          <p:cNvPr id="3" name="Content Placeholder 2"/>
          <p:cNvSpPr>
            <a:spLocks noGrp="1"/>
          </p:cNvSpPr>
          <p:nvPr>
            <p:ph idx="1"/>
          </p:nvPr>
        </p:nvSpPr>
        <p:spPr>
          <a:xfrm>
            <a:off x="0" y="3154202"/>
            <a:ext cx="9144000" cy="2729244"/>
          </a:xfrm>
        </p:spPr>
        <p:txBody>
          <a:bodyPr>
            <a:normAutofit/>
          </a:bodyPr>
          <a:lstStyle/>
          <a:p>
            <a:pPr marL="0" indent="0">
              <a:buNone/>
            </a:pPr>
            <a:r>
              <a:rPr lang="en-US" sz="2800" dirty="0" smtClean="0"/>
              <a:t> </a:t>
            </a:r>
          </a:p>
          <a:p>
            <a:pPr marL="0" indent="0">
              <a:buNone/>
            </a:pPr>
            <a:endParaRPr lang="en-US" sz="2800" dirty="0"/>
          </a:p>
          <a:p>
            <a:pPr marL="0" indent="0">
              <a:buNone/>
            </a:pPr>
            <a:endParaRPr lang="en-US" sz="2800" dirty="0" smtClean="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57868" y="913844"/>
            <a:ext cx="6265332" cy="5024796"/>
          </a:xfrm>
          <a:prstGeom prst="rect">
            <a:avLst/>
          </a:prstGeom>
        </p:spPr>
      </p:pic>
    </p:spTree>
    <p:extLst>
      <p:ext uri="{BB962C8B-B14F-4D97-AF65-F5344CB8AC3E}">
        <p14:creationId xmlns:p14="http://schemas.microsoft.com/office/powerpoint/2010/main" val="3530600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loudTriangle.pn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806" r="2212"/>
          <a:stretch/>
        </p:blipFill>
        <p:spPr>
          <a:xfrm>
            <a:off x="1718735" y="62971"/>
            <a:ext cx="5435598" cy="6015876"/>
          </a:xfrm>
        </p:spPr>
      </p:pic>
    </p:spTree>
    <p:extLst>
      <p:ext uri="{BB962C8B-B14F-4D97-AF65-F5344CB8AC3E}">
        <p14:creationId xmlns:p14="http://schemas.microsoft.com/office/powerpoint/2010/main" val="533728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995" y="128890"/>
            <a:ext cx="6878946" cy="870531"/>
          </a:xfrm>
        </p:spPr>
        <p:txBody>
          <a:bodyPr>
            <a:normAutofit fontScale="90000"/>
          </a:bodyPr>
          <a:lstStyle/>
          <a:p>
            <a:r>
              <a:rPr lang="en-US" sz="4000" dirty="0" smtClean="0">
                <a:solidFill>
                  <a:srgbClr val="FF0000"/>
                </a:solidFill>
              </a:rPr>
              <a:t>Why are they different shapes?</a:t>
            </a:r>
            <a:endParaRPr lang="en-US" sz="4000" dirty="0">
              <a:solidFill>
                <a:srgbClr val="FF0000"/>
              </a:solidFill>
            </a:endParaRPr>
          </a:p>
        </p:txBody>
      </p:sp>
      <p:sp>
        <p:nvSpPr>
          <p:cNvPr id="3" name="Content Placeholder 2"/>
          <p:cNvSpPr>
            <a:spLocks noGrp="1"/>
          </p:cNvSpPr>
          <p:nvPr>
            <p:ph idx="1"/>
          </p:nvPr>
        </p:nvSpPr>
        <p:spPr>
          <a:xfrm>
            <a:off x="166539" y="999421"/>
            <a:ext cx="8805718" cy="5127598"/>
          </a:xfrm>
        </p:spPr>
        <p:txBody>
          <a:bodyPr/>
          <a:lstStyle/>
          <a:p>
            <a:pPr marL="0" indent="0">
              <a:buNone/>
            </a:pPr>
            <a:r>
              <a:rPr lang="en-US" dirty="0"/>
              <a:t>The temperature, wind and other conditions where a cloud forms determine what type of cloud it will be.</a:t>
            </a:r>
          </a:p>
          <a:p>
            <a:endParaRPr lang="en-US" dirty="0"/>
          </a:p>
        </p:txBody>
      </p:sp>
      <p:pic>
        <p:nvPicPr>
          <p:cNvPr id="5" name="Picture 4" descr="cloudstypes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16995" y="2727584"/>
            <a:ext cx="6611487" cy="3322496"/>
          </a:xfrm>
          <a:prstGeom prst="rect">
            <a:avLst/>
          </a:prstGeom>
        </p:spPr>
      </p:pic>
    </p:spTree>
    <p:extLst>
      <p:ext uri="{BB962C8B-B14F-4D97-AF65-F5344CB8AC3E}">
        <p14:creationId xmlns:p14="http://schemas.microsoft.com/office/powerpoint/2010/main" val="2786538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s types.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3201"/>
            <a:ext cx="9144000" cy="5855784"/>
          </a:xfrm>
          <a:prstGeom prst="rect">
            <a:avLst/>
          </a:prstGeom>
        </p:spPr>
      </p:pic>
    </p:spTree>
    <p:extLst>
      <p:ext uri="{BB962C8B-B14F-4D97-AF65-F5344CB8AC3E}">
        <p14:creationId xmlns:p14="http://schemas.microsoft.com/office/powerpoint/2010/main" val="26622765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4855</TotalTime>
  <Words>1320</Words>
  <Application>Microsoft Macintosh PowerPoint</Application>
  <PresentationFormat>On-screen Show (4:3)</PresentationFormat>
  <Paragraphs>109</Paragraphs>
  <Slides>24</Slides>
  <Notes>19</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Custom Design</vt:lpstr>
      <vt:lpstr>Celebrate Earth Day with  Your Library</vt:lpstr>
      <vt:lpstr>Note to Presenter</vt:lpstr>
      <vt:lpstr>Get the App</vt:lpstr>
      <vt:lpstr>Get the App</vt:lpstr>
      <vt:lpstr>Science Behind Clouds</vt:lpstr>
      <vt:lpstr>How do clouds form?</vt:lpstr>
      <vt:lpstr>PowerPoint Presentation</vt:lpstr>
      <vt:lpstr>Why are they different shapes?</vt:lpstr>
      <vt:lpstr>PowerPoint Presentation</vt:lpstr>
      <vt:lpstr>High Altitude Clouds</vt:lpstr>
      <vt:lpstr>Middle Altitude  </vt:lpstr>
      <vt:lpstr>Low Altitude Clouds</vt:lpstr>
      <vt:lpstr>Stratocumulus</vt:lpstr>
      <vt:lpstr>Cumulous clouds</vt:lpstr>
      <vt:lpstr>Rain or Snow Clouds</vt:lpstr>
      <vt:lpstr>Cumulonimbus</vt:lpstr>
      <vt:lpstr>Why does NASA look at clouds?</vt:lpstr>
      <vt:lpstr>Two Perspectives</vt:lpstr>
      <vt:lpstr>Which picture was taken from a satellite? How do you know?</vt:lpstr>
      <vt:lpstr>NASA Satellites</vt:lpstr>
      <vt:lpstr>What else might be in the sky?</vt:lpstr>
      <vt:lpstr>Sky Color</vt:lpstr>
      <vt:lpstr>Visibility</vt:lpstr>
      <vt:lpstr>What are you waiting for?!</vt:lpstr>
    </vt:vector>
  </TitlesOfParts>
  <Company>ADNET SYSTEMS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Dorian Janney</dc:creator>
  <cp:lastModifiedBy>Dorian Janney</cp:lastModifiedBy>
  <cp:revision>48</cp:revision>
  <dcterms:created xsi:type="dcterms:W3CDTF">2017-03-01T20:29:09Z</dcterms:created>
  <dcterms:modified xsi:type="dcterms:W3CDTF">2017-04-07T18:55:22Z</dcterms:modified>
</cp:coreProperties>
</file>