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699" r:id="rId3"/>
  </p:sldMasterIdLst>
  <p:notesMasterIdLst>
    <p:notesMasterId r:id="rId54"/>
  </p:notesMasterIdLst>
  <p:sldIdLst>
    <p:sldId id="321" r:id="rId4"/>
    <p:sldId id="339" r:id="rId5"/>
    <p:sldId id="333" r:id="rId6"/>
    <p:sldId id="330" r:id="rId7"/>
    <p:sldId id="335" r:id="rId8"/>
    <p:sldId id="336" r:id="rId9"/>
    <p:sldId id="331" r:id="rId10"/>
    <p:sldId id="275" r:id="rId11"/>
    <p:sldId id="257" r:id="rId12"/>
    <p:sldId id="260" r:id="rId13"/>
    <p:sldId id="303" r:id="rId14"/>
    <p:sldId id="327" r:id="rId15"/>
    <p:sldId id="290" r:id="rId16"/>
    <p:sldId id="328" r:id="rId17"/>
    <p:sldId id="338" r:id="rId18"/>
    <p:sldId id="373" r:id="rId19"/>
    <p:sldId id="340" r:id="rId20"/>
    <p:sldId id="341" r:id="rId21"/>
    <p:sldId id="342" r:id="rId22"/>
    <p:sldId id="343" r:id="rId23"/>
    <p:sldId id="344" r:id="rId24"/>
    <p:sldId id="345" r:id="rId25"/>
    <p:sldId id="346" r:id="rId26"/>
    <p:sldId id="347" r:id="rId27"/>
    <p:sldId id="272" r:id="rId28"/>
    <p:sldId id="366" r:id="rId29"/>
    <p:sldId id="367" r:id="rId30"/>
    <p:sldId id="368" r:id="rId31"/>
    <p:sldId id="369" r:id="rId32"/>
    <p:sldId id="370" r:id="rId33"/>
    <p:sldId id="371" r:id="rId34"/>
    <p:sldId id="372" r:id="rId35"/>
    <p:sldId id="348" r:id="rId36"/>
    <p:sldId id="349" r:id="rId37"/>
    <p:sldId id="351" r:id="rId38"/>
    <p:sldId id="352" r:id="rId39"/>
    <p:sldId id="353" r:id="rId40"/>
    <p:sldId id="354" r:id="rId41"/>
    <p:sldId id="355" r:id="rId42"/>
    <p:sldId id="356" r:id="rId43"/>
    <p:sldId id="357" r:id="rId44"/>
    <p:sldId id="358" r:id="rId45"/>
    <p:sldId id="359" r:id="rId46"/>
    <p:sldId id="360" r:id="rId47"/>
    <p:sldId id="361" r:id="rId48"/>
    <p:sldId id="362" r:id="rId49"/>
    <p:sldId id="363" r:id="rId50"/>
    <p:sldId id="364" r:id="rId51"/>
    <p:sldId id="350" r:id="rId52"/>
    <p:sldId id="288"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150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1E33DF-C22C-46E5-9179-3AF8C551A99B}" type="doc">
      <dgm:prSet loTypeId="urn:microsoft.com/office/officeart/2005/8/layout/process1" loCatId="process" qsTypeId="urn:microsoft.com/office/officeart/2005/8/quickstyle/simple1" qsCatId="simple" csTypeId="urn:microsoft.com/office/officeart/2005/8/colors/accent5_1" csCatId="accent5" phldr="1"/>
      <dgm:spPr/>
    </dgm:pt>
    <dgm:pt modelId="{32007C7D-D523-420B-BEF7-8BF02A977416}">
      <dgm:prSet phldrT="[Text]" custT="1"/>
      <dgm:spPr/>
      <dgm:t>
        <a:bodyPr/>
        <a:lstStyle/>
        <a:p>
          <a:pPr algn="l">
            <a:spcBef>
              <a:spcPts val="600"/>
            </a:spcBef>
          </a:pPr>
          <a:r>
            <a:rPr lang="en-US" sz="1600" b="1" dirty="0"/>
            <a:t>Staff at public libraries and state library agencies: </a:t>
          </a:r>
        </a:p>
        <a:p>
          <a:pPr marL="344488" indent="0" algn="l">
            <a:spcBef>
              <a:spcPct val="0"/>
            </a:spcBef>
            <a:tabLst/>
          </a:pPr>
          <a:r>
            <a:rPr lang="en-US" sz="1600" dirty="0"/>
            <a:t>increase their knowledge about Earth/space science and engineering</a:t>
          </a:r>
        </a:p>
        <a:p>
          <a:pPr marL="344488" indent="0" algn="l">
            <a:spcBef>
              <a:spcPct val="0"/>
            </a:spcBef>
          </a:pPr>
          <a:r>
            <a:rPr lang="en-US" sz="1600" dirty="0"/>
            <a:t>are more confident in developing and co-facilitating Earth/space science library programs</a:t>
          </a:r>
        </a:p>
        <a:p>
          <a:pPr marL="344488" indent="0" algn="l">
            <a:spcBef>
              <a:spcPct val="0"/>
            </a:spcBef>
          </a:pPr>
          <a:r>
            <a:rPr lang="en-US" sz="1600" dirty="0"/>
            <a:t>leverage resources for programming and develop durable collaborations with Earth/space science SMEs</a:t>
          </a:r>
        </a:p>
        <a:p>
          <a:pPr marL="344488" indent="0" algn="l">
            <a:spcBef>
              <a:spcPct val="0"/>
            </a:spcBef>
          </a:pPr>
          <a:r>
            <a:rPr lang="en-US" sz="1600" dirty="0"/>
            <a:t>serve significant underserved audiences</a:t>
          </a:r>
        </a:p>
        <a:p>
          <a:pPr marL="344488" indent="0" algn="l">
            <a:spcBef>
              <a:spcPct val="0"/>
            </a:spcBef>
          </a:pPr>
          <a:r>
            <a:rPr lang="en-US" sz="1600" dirty="0"/>
            <a:t>advocate for Earth/space science and engineering content and skills in public libraries</a:t>
          </a:r>
        </a:p>
      </dgm:t>
    </dgm:pt>
    <dgm:pt modelId="{30D2C18F-A6C2-416B-B8B9-7BC3467305EA}" type="parTrans" cxnId="{5BF40F13-CE37-45C1-87C3-441525D38D89}">
      <dgm:prSet/>
      <dgm:spPr/>
      <dgm:t>
        <a:bodyPr/>
        <a:lstStyle/>
        <a:p>
          <a:pPr algn="l"/>
          <a:endParaRPr lang="en-US" sz="1400">
            <a:solidFill>
              <a:schemeClr val="tx1"/>
            </a:solidFill>
          </a:endParaRPr>
        </a:p>
      </dgm:t>
    </dgm:pt>
    <dgm:pt modelId="{15958A57-C396-4214-9A4C-52D51005D9F3}" type="sibTrans" cxnId="{5BF40F13-CE37-45C1-87C3-441525D38D89}">
      <dgm:prSet custT="1"/>
      <dgm:spPr/>
      <dgm:t>
        <a:bodyPr/>
        <a:lstStyle/>
        <a:p>
          <a:pPr algn="l"/>
          <a:endParaRPr lang="en-US" sz="1400">
            <a:solidFill>
              <a:schemeClr val="tx1"/>
            </a:solidFill>
          </a:endParaRPr>
        </a:p>
      </dgm:t>
    </dgm:pt>
    <dgm:pt modelId="{32B24D86-D3B9-4914-B090-7D5430E23330}" type="pres">
      <dgm:prSet presAssocID="{1D1E33DF-C22C-46E5-9179-3AF8C551A99B}" presName="Name0" presStyleCnt="0">
        <dgm:presLayoutVars>
          <dgm:dir/>
          <dgm:resizeHandles val="exact"/>
        </dgm:presLayoutVars>
      </dgm:prSet>
      <dgm:spPr/>
    </dgm:pt>
    <dgm:pt modelId="{83726BCE-4CB4-4121-8AAD-F126CEB9D00F}" type="pres">
      <dgm:prSet presAssocID="{32007C7D-D523-420B-BEF7-8BF02A977416}" presName="node" presStyleLbl="node1" presStyleIdx="0" presStyleCnt="1" custScaleX="266234" custScaleY="101149" custLinFactNeighborX="-3892" custLinFactNeighborY="3175">
        <dgm:presLayoutVars>
          <dgm:bulletEnabled val="1"/>
        </dgm:presLayoutVars>
      </dgm:prSet>
      <dgm:spPr/>
    </dgm:pt>
  </dgm:ptLst>
  <dgm:cxnLst>
    <dgm:cxn modelId="{5BF40F13-CE37-45C1-87C3-441525D38D89}" srcId="{1D1E33DF-C22C-46E5-9179-3AF8C551A99B}" destId="{32007C7D-D523-420B-BEF7-8BF02A977416}" srcOrd="0" destOrd="0" parTransId="{30D2C18F-A6C2-416B-B8B9-7BC3467305EA}" sibTransId="{15958A57-C396-4214-9A4C-52D51005D9F3}"/>
    <dgm:cxn modelId="{8A37D99B-7BC7-4584-826F-CA613A38E0E6}" type="presOf" srcId="{1D1E33DF-C22C-46E5-9179-3AF8C551A99B}" destId="{32B24D86-D3B9-4914-B090-7D5430E23330}" srcOrd="0" destOrd="0" presId="urn:microsoft.com/office/officeart/2005/8/layout/process1"/>
    <dgm:cxn modelId="{19AFBD6B-6E8F-4927-987D-9B64AF7D03A2}" type="presOf" srcId="{32007C7D-D523-420B-BEF7-8BF02A977416}" destId="{83726BCE-4CB4-4121-8AAD-F126CEB9D00F}" srcOrd="0" destOrd="0" presId="urn:microsoft.com/office/officeart/2005/8/layout/process1"/>
    <dgm:cxn modelId="{164089DC-7EBB-4696-B20B-A520867495F0}" type="presParOf" srcId="{32B24D86-D3B9-4914-B090-7D5430E23330}" destId="{83726BCE-4CB4-4121-8AAD-F126CEB9D00F}"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1E33DF-C22C-46E5-9179-3AF8C551A99B}" type="doc">
      <dgm:prSet loTypeId="urn:microsoft.com/office/officeart/2005/8/layout/process1" loCatId="process" qsTypeId="urn:microsoft.com/office/officeart/2005/8/quickstyle/simple1" qsCatId="simple" csTypeId="urn:microsoft.com/office/officeart/2005/8/colors/accent5_1" csCatId="accent5" phldr="1"/>
      <dgm:spPr/>
    </dgm:pt>
    <dgm:pt modelId="{32007C7D-D523-420B-BEF7-8BF02A977416}">
      <dgm:prSet phldrT="[Text]" custT="1"/>
      <dgm:spPr/>
      <dgm:t>
        <a:bodyPr/>
        <a:lstStyle/>
        <a:p>
          <a:pPr algn="l">
            <a:spcBef>
              <a:spcPts val="600"/>
            </a:spcBef>
          </a:pPr>
          <a:r>
            <a:rPr lang="en-US" sz="1600" b="1" dirty="0"/>
            <a:t>Public library patrons who access SMD-related content and SMEs through their libraries:</a:t>
          </a:r>
        </a:p>
        <a:p>
          <a:pPr marL="346075" indent="0" algn="l">
            <a:spcBef>
              <a:spcPts val="600"/>
            </a:spcBef>
          </a:pPr>
          <a:r>
            <a:rPr lang="en-US" sz="1600" dirty="0"/>
            <a:t>are more interested and engaged in the Earth/space sciences and engineering</a:t>
          </a:r>
        </a:p>
        <a:p>
          <a:pPr marL="346075" indent="0" algn="l">
            <a:spcBef>
              <a:spcPts val="600"/>
            </a:spcBef>
          </a:pPr>
          <a:r>
            <a:rPr lang="en-US" sz="1600" dirty="0"/>
            <a:t>increase their content knowledge &amp; skills related to Earth/space science and engineering</a:t>
          </a:r>
        </a:p>
        <a:p>
          <a:pPr marL="346075" indent="0" algn="l">
            <a:spcBef>
              <a:spcPts val="600"/>
            </a:spcBef>
          </a:pPr>
          <a:r>
            <a:rPr lang="en-US" sz="1600" dirty="0"/>
            <a:t>have increased awareness about NASA SMD missions and NASA careers</a:t>
          </a:r>
        </a:p>
        <a:p>
          <a:pPr marL="346075" indent="0" algn="l">
            <a:spcBef>
              <a:spcPts val="600"/>
            </a:spcBef>
          </a:pPr>
          <a:r>
            <a:rPr lang="en-US" sz="1600" dirty="0"/>
            <a:t>underserved audiences find </a:t>
          </a:r>
          <a:r>
            <a:rPr lang="en-US" sz="1600" i="1" dirty="0"/>
            <a:t>NASA@ My Library</a:t>
          </a:r>
          <a:r>
            <a:rPr lang="en-US" sz="1600" dirty="0"/>
            <a:t> resources &amp; events engaging</a:t>
          </a:r>
        </a:p>
      </dgm:t>
    </dgm:pt>
    <dgm:pt modelId="{30D2C18F-A6C2-416B-B8B9-7BC3467305EA}" type="parTrans" cxnId="{5BF40F13-CE37-45C1-87C3-441525D38D89}">
      <dgm:prSet/>
      <dgm:spPr/>
      <dgm:t>
        <a:bodyPr/>
        <a:lstStyle/>
        <a:p>
          <a:pPr algn="l"/>
          <a:endParaRPr lang="en-US" sz="1400">
            <a:solidFill>
              <a:schemeClr val="tx1"/>
            </a:solidFill>
          </a:endParaRPr>
        </a:p>
      </dgm:t>
    </dgm:pt>
    <dgm:pt modelId="{15958A57-C396-4214-9A4C-52D51005D9F3}" type="sibTrans" cxnId="{5BF40F13-CE37-45C1-87C3-441525D38D89}">
      <dgm:prSet custT="1"/>
      <dgm:spPr/>
      <dgm:t>
        <a:bodyPr/>
        <a:lstStyle/>
        <a:p>
          <a:pPr algn="l"/>
          <a:endParaRPr lang="en-US" sz="1400">
            <a:solidFill>
              <a:schemeClr val="tx1"/>
            </a:solidFill>
          </a:endParaRPr>
        </a:p>
      </dgm:t>
    </dgm:pt>
    <dgm:pt modelId="{32B24D86-D3B9-4914-B090-7D5430E23330}" type="pres">
      <dgm:prSet presAssocID="{1D1E33DF-C22C-46E5-9179-3AF8C551A99B}" presName="Name0" presStyleCnt="0">
        <dgm:presLayoutVars>
          <dgm:dir/>
          <dgm:resizeHandles val="exact"/>
        </dgm:presLayoutVars>
      </dgm:prSet>
      <dgm:spPr/>
    </dgm:pt>
    <dgm:pt modelId="{83726BCE-4CB4-4121-8AAD-F126CEB9D00F}" type="pres">
      <dgm:prSet presAssocID="{32007C7D-D523-420B-BEF7-8BF02A977416}" presName="node" presStyleLbl="node1" presStyleIdx="0" presStyleCnt="1" custScaleX="266234" custScaleY="104445" custLinFactNeighborX="-173" custLinFactNeighborY="8264">
        <dgm:presLayoutVars>
          <dgm:bulletEnabled val="1"/>
        </dgm:presLayoutVars>
      </dgm:prSet>
      <dgm:spPr/>
    </dgm:pt>
  </dgm:ptLst>
  <dgm:cxnLst>
    <dgm:cxn modelId="{5BF40F13-CE37-45C1-87C3-441525D38D89}" srcId="{1D1E33DF-C22C-46E5-9179-3AF8C551A99B}" destId="{32007C7D-D523-420B-BEF7-8BF02A977416}" srcOrd="0" destOrd="0" parTransId="{30D2C18F-A6C2-416B-B8B9-7BC3467305EA}" sibTransId="{15958A57-C396-4214-9A4C-52D51005D9F3}"/>
    <dgm:cxn modelId="{8A37D99B-7BC7-4584-826F-CA613A38E0E6}" type="presOf" srcId="{1D1E33DF-C22C-46E5-9179-3AF8C551A99B}" destId="{32B24D86-D3B9-4914-B090-7D5430E23330}" srcOrd="0" destOrd="0" presId="urn:microsoft.com/office/officeart/2005/8/layout/process1"/>
    <dgm:cxn modelId="{19AFBD6B-6E8F-4927-987D-9B64AF7D03A2}" type="presOf" srcId="{32007C7D-D523-420B-BEF7-8BF02A977416}" destId="{83726BCE-4CB4-4121-8AAD-F126CEB9D00F}" srcOrd="0" destOrd="0" presId="urn:microsoft.com/office/officeart/2005/8/layout/process1"/>
    <dgm:cxn modelId="{164089DC-7EBB-4696-B20B-A520867495F0}" type="presParOf" srcId="{32B24D86-D3B9-4914-B090-7D5430E23330}" destId="{83726BCE-4CB4-4121-8AAD-F126CEB9D00F}" srcOrd="0"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726BCE-4CB4-4121-8AAD-F126CEB9D00F}">
      <dsp:nvSpPr>
        <dsp:cNvPr id="0" name=""/>
        <dsp:cNvSpPr/>
      </dsp:nvSpPr>
      <dsp:spPr>
        <a:xfrm>
          <a:off x="0" y="521954"/>
          <a:ext cx="3926813" cy="4319695"/>
        </a:xfrm>
        <a:prstGeom prst="roundRect">
          <a:avLst>
            <a:gd name="adj" fmla="val 1000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buNone/>
          </a:pPr>
          <a:r>
            <a:rPr lang="en-US" sz="1600" b="1" kern="1200" dirty="0"/>
            <a:t>Staff at public libraries and state library agencies: </a:t>
          </a:r>
        </a:p>
        <a:p>
          <a:pPr marL="344488" lvl="0" indent="0" algn="l" defTabSz="711200">
            <a:lnSpc>
              <a:spcPct val="90000"/>
            </a:lnSpc>
            <a:spcBef>
              <a:spcPct val="0"/>
            </a:spcBef>
            <a:spcAft>
              <a:spcPct val="35000"/>
            </a:spcAft>
            <a:buNone/>
            <a:tabLst/>
          </a:pPr>
          <a:r>
            <a:rPr lang="en-US" sz="1600" kern="1200" dirty="0"/>
            <a:t>increase their knowledge about Earth/space science and engineering</a:t>
          </a:r>
        </a:p>
        <a:p>
          <a:pPr marL="344488" lvl="0" indent="0" algn="l" defTabSz="711200">
            <a:lnSpc>
              <a:spcPct val="90000"/>
            </a:lnSpc>
            <a:spcBef>
              <a:spcPct val="0"/>
            </a:spcBef>
            <a:spcAft>
              <a:spcPct val="35000"/>
            </a:spcAft>
            <a:buNone/>
          </a:pPr>
          <a:r>
            <a:rPr lang="en-US" sz="1600" kern="1200" dirty="0"/>
            <a:t>are more confident in developing and co-facilitating Earth/space science library programs</a:t>
          </a:r>
        </a:p>
        <a:p>
          <a:pPr marL="344488" lvl="0" indent="0" algn="l" defTabSz="711200">
            <a:lnSpc>
              <a:spcPct val="90000"/>
            </a:lnSpc>
            <a:spcBef>
              <a:spcPct val="0"/>
            </a:spcBef>
            <a:spcAft>
              <a:spcPct val="35000"/>
            </a:spcAft>
            <a:buNone/>
          </a:pPr>
          <a:r>
            <a:rPr lang="en-US" sz="1600" kern="1200" dirty="0"/>
            <a:t>leverage resources for programming and develop durable collaborations with Earth/space science SMEs</a:t>
          </a:r>
        </a:p>
        <a:p>
          <a:pPr marL="344488" lvl="0" indent="0" algn="l" defTabSz="711200">
            <a:lnSpc>
              <a:spcPct val="90000"/>
            </a:lnSpc>
            <a:spcBef>
              <a:spcPct val="0"/>
            </a:spcBef>
            <a:spcAft>
              <a:spcPct val="35000"/>
            </a:spcAft>
            <a:buNone/>
          </a:pPr>
          <a:r>
            <a:rPr lang="en-US" sz="1600" kern="1200" dirty="0"/>
            <a:t>serve significant underserved audiences</a:t>
          </a:r>
        </a:p>
        <a:p>
          <a:pPr marL="344488" lvl="0" indent="0" algn="l" defTabSz="711200">
            <a:lnSpc>
              <a:spcPct val="90000"/>
            </a:lnSpc>
            <a:spcBef>
              <a:spcPct val="0"/>
            </a:spcBef>
            <a:spcAft>
              <a:spcPct val="35000"/>
            </a:spcAft>
            <a:buNone/>
          </a:pPr>
          <a:r>
            <a:rPr lang="en-US" sz="1600" kern="1200" dirty="0"/>
            <a:t>advocate for Earth/space science and engineering content and skills in public libraries</a:t>
          </a:r>
        </a:p>
      </dsp:txBody>
      <dsp:txXfrm>
        <a:off x="115012" y="636966"/>
        <a:ext cx="3696789" cy="40896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726BCE-4CB4-4121-8AAD-F126CEB9D00F}">
      <dsp:nvSpPr>
        <dsp:cNvPr id="0" name=""/>
        <dsp:cNvSpPr/>
      </dsp:nvSpPr>
      <dsp:spPr>
        <a:xfrm>
          <a:off x="1" y="776621"/>
          <a:ext cx="3926813" cy="4204526"/>
        </a:xfrm>
        <a:prstGeom prst="roundRect">
          <a:avLst>
            <a:gd name="adj" fmla="val 1000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buNone/>
          </a:pPr>
          <a:r>
            <a:rPr lang="en-US" sz="1600" b="1" kern="1200" dirty="0"/>
            <a:t>Public library patrons who access SMD-related content and SMEs through their libraries:</a:t>
          </a:r>
        </a:p>
        <a:p>
          <a:pPr marL="346075" lvl="0" indent="0" algn="l" defTabSz="711200">
            <a:lnSpc>
              <a:spcPct val="90000"/>
            </a:lnSpc>
            <a:spcBef>
              <a:spcPct val="0"/>
            </a:spcBef>
            <a:spcAft>
              <a:spcPct val="35000"/>
            </a:spcAft>
            <a:buNone/>
          </a:pPr>
          <a:r>
            <a:rPr lang="en-US" sz="1600" kern="1200" dirty="0"/>
            <a:t>are more interested and engaged in the Earth/space sciences and engineering</a:t>
          </a:r>
        </a:p>
        <a:p>
          <a:pPr marL="346075" lvl="0" indent="0" algn="l" defTabSz="711200">
            <a:lnSpc>
              <a:spcPct val="90000"/>
            </a:lnSpc>
            <a:spcBef>
              <a:spcPct val="0"/>
            </a:spcBef>
            <a:spcAft>
              <a:spcPct val="35000"/>
            </a:spcAft>
            <a:buNone/>
          </a:pPr>
          <a:r>
            <a:rPr lang="en-US" sz="1600" kern="1200" dirty="0"/>
            <a:t>increase their content knowledge &amp; skills related to Earth/space science and engineering</a:t>
          </a:r>
        </a:p>
        <a:p>
          <a:pPr marL="346075" lvl="0" indent="0" algn="l" defTabSz="711200">
            <a:lnSpc>
              <a:spcPct val="90000"/>
            </a:lnSpc>
            <a:spcBef>
              <a:spcPct val="0"/>
            </a:spcBef>
            <a:spcAft>
              <a:spcPct val="35000"/>
            </a:spcAft>
            <a:buNone/>
          </a:pPr>
          <a:r>
            <a:rPr lang="en-US" sz="1600" kern="1200" dirty="0"/>
            <a:t>have increased awareness about NASA SMD missions and NASA careers</a:t>
          </a:r>
        </a:p>
        <a:p>
          <a:pPr marL="346075" lvl="0" indent="0" algn="l" defTabSz="711200">
            <a:lnSpc>
              <a:spcPct val="90000"/>
            </a:lnSpc>
            <a:spcBef>
              <a:spcPct val="0"/>
            </a:spcBef>
            <a:spcAft>
              <a:spcPct val="35000"/>
            </a:spcAft>
            <a:buNone/>
          </a:pPr>
          <a:r>
            <a:rPr lang="en-US" sz="1600" kern="1200" dirty="0"/>
            <a:t>underserved audiences find </a:t>
          </a:r>
          <a:r>
            <a:rPr lang="en-US" sz="1600" i="1" kern="1200" dirty="0"/>
            <a:t>NASA@ My Library</a:t>
          </a:r>
          <a:r>
            <a:rPr lang="en-US" sz="1600" kern="1200" dirty="0"/>
            <a:t> resources &amp; events engaging</a:t>
          </a:r>
        </a:p>
      </dsp:txBody>
      <dsp:txXfrm>
        <a:off x="115013" y="891633"/>
        <a:ext cx="3696789" cy="397450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13E678-40EE-4E36-B63C-7503AB310539}" type="datetimeFigureOut">
              <a:rPr lang="en-US" smtClean="0"/>
              <a:t>2/9/2017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C9DB58-0E47-4218-83BB-9E546911860E}"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C9DB58-0E47-4218-83BB-9E546911860E}" type="slidenum">
              <a:rPr lang="en-US" smtClean="0"/>
              <a:t>2</a:t>
            </a:fld>
            <a:endParaRPr lang="en-US"/>
          </a:p>
        </p:txBody>
      </p:sp>
    </p:spTree>
    <p:extLst>
      <p:ext uri="{BB962C8B-B14F-4D97-AF65-F5344CB8AC3E}">
        <p14:creationId xmlns:p14="http://schemas.microsoft.com/office/powerpoint/2010/main" val="2116484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3600" dirty="0"/>
              <a:t>Eclipse Webinar (recommended) </a:t>
            </a:r>
          </a:p>
          <a:p>
            <a:pPr marL="742950" lvl="1" indent="-285750">
              <a:buFont typeface="Arial" panose="020B0604020202020204" pitchFamily="34" charset="0"/>
              <a:buChar char="•"/>
            </a:pPr>
            <a:r>
              <a:rPr lang="en-US" sz="3600" dirty="0"/>
              <a:t>June 2017</a:t>
            </a:r>
          </a:p>
          <a:p>
            <a:endParaRPr lang="en-US" dirty="0"/>
          </a:p>
        </p:txBody>
      </p:sp>
      <p:sp>
        <p:nvSpPr>
          <p:cNvPr id="4" name="Slide Number Placeholder 3"/>
          <p:cNvSpPr>
            <a:spLocks noGrp="1"/>
          </p:cNvSpPr>
          <p:nvPr>
            <p:ph type="sldNum" sz="quarter" idx="10"/>
          </p:nvPr>
        </p:nvSpPr>
        <p:spPr/>
        <p:txBody>
          <a:bodyPr/>
          <a:lstStyle/>
          <a:p>
            <a:fld id="{06C9DB58-0E47-4218-83BB-9E546911860E}" type="slidenum">
              <a:rPr lang="en-US" smtClean="0"/>
              <a:t>19</a:t>
            </a:fld>
            <a:endParaRPr lang="en-US"/>
          </a:p>
        </p:txBody>
      </p:sp>
    </p:spTree>
    <p:extLst>
      <p:ext uri="{BB962C8B-B14F-4D97-AF65-F5344CB8AC3E}">
        <p14:creationId xmlns:p14="http://schemas.microsoft.com/office/powerpoint/2010/main" val="1440087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b="1" i="0" kern="1200" dirty="0">
                <a:solidFill>
                  <a:schemeClr val="tx1"/>
                </a:solidFill>
                <a:effectLst/>
                <a:latin typeface="+mn-lt"/>
                <a:ea typeface="+mn-ea"/>
                <a:cs typeface="+mn-cs"/>
              </a:rPr>
              <a:t>The other programs could include </a:t>
            </a:r>
            <a:r>
              <a:rPr lang="en-US" sz="1200" b="1" i="0" kern="1200" dirty="0" err="1">
                <a:solidFill>
                  <a:schemeClr val="tx1"/>
                </a:solidFill>
                <a:effectLst/>
                <a:latin typeface="+mn-lt"/>
                <a:ea typeface="+mn-ea"/>
                <a:cs typeface="+mn-cs"/>
              </a:rPr>
              <a:t>storytimes</a:t>
            </a:r>
            <a:r>
              <a:rPr lang="en-US" sz="1200" b="1" i="0" kern="1200" dirty="0">
                <a:solidFill>
                  <a:schemeClr val="tx1"/>
                </a:solidFill>
                <a:effectLst/>
                <a:latin typeface="+mn-lt"/>
                <a:ea typeface="+mn-ea"/>
                <a:cs typeface="+mn-cs"/>
              </a:rPr>
              <a:t>, maker clubs, or science cafés with a NASA science connection.</a:t>
            </a:r>
            <a:endParaRPr lang="en-US" dirty="0"/>
          </a:p>
        </p:txBody>
      </p:sp>
      <p:sp>
        <p:nvSpPr>
          <p:cNvPr id="4" name="Slide Number Placeholder 3"/>
          <p:cNvSpPr>
            <a:spLocks noGrp="1"/>
          </p:cNvSpPr>
          <p:nvPr>
            <p:ph type="sldNum" sz="quarter" idx="10"/>
          </p:nvPr>
        </p:nvSpPr>
        <p:spPr/>
        <p:txBody>
          <a:bodyPr/>
          <a:lstStyle/>
          <a:p>
            <a:fld id="{06C9DB58-0E47-4218-83BB-9E546911860E}" type="slidenum">
              <a:rPr lang="en-US" smtClean="0"/>
              <a:t>20</a:t>
            </a:fld>
            <a:endParaRPr lang="en-US"/>
          </a:p>
        </p:txBody>
      </p:sp>
    </p:spTree>
    <p:extLst>
      <p:ext uri="{BB962C8B-B14F-4D97-AF65-F5344CB8AC3E}">
        <p14:creationId xmlns:p14="http://schemas.microsoft.com/office/powerpoint/2010/main" val="4021274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b="1" i="0" kern="1200" dirty="0">
                <a:solidFill>
                  <a:schemeClr val="tx1"/>
                </a:solidFill>
                <a:effectLst/>
                <a:latin typeface="+mn-lt"/>
                <a:ea typeface="+mn-ea"/>
                <a:cs typeface="+mn-cs"/>
              </a:rPr>
              <a:t>The other programs could include </a:t>
            </a:r>
            <a:r>
              <a:rPr lang="en-US" sz="1200" b="1" i="0" kern="1200" dirty="0" err="1">
                <a:solidFill>
                  <a:schemeClr val="tx1"/>
                </a:solidFill>
                <a:effectLst/>
                <a:latin typeface="+mn-lt"/>
                <a:ea typeface="+mn-ea"/>
                <a:cs typeface="+mn-cs"/>
              </a:rPr>
              <a:t>storytimes</a:t>
            </a:r>
            <a:r>
              <a:rPr lang="en-US" sz="1200" b="1" i="0" kern="1200" dirty="0">
                <a:solidFill>
                  <a:schemeClr val="tx1"/>
                </a:solidFill>
                <a:effectLst/>
                <a:latin typeface="+mn-lt"/>
                <a:ea typeface="+mn-ea"/>
                <a:cs typeface="+mn-cs"/>
              </a:rPr>
              <a:t>, maker clubs, or science cafés with a NASA science connection.</a:t>
            </a:r>
            <a:endParaRPr lang="en-US" dirty="0"/>
          </a:p>
        </p:txBody>
      </p:sp>
      <p:sp>
        <p:nvSpPr>
          <p:cNvPr id="4" name="Slide Number Placeholder 3"/>
          <p:cNvSpPr>
            <a:spLocks noGrp="1"/>
          </p:cNvSpPr>
          <p:nvPr>
            <p:ph type="sldNum" sz="quarter" idx="10"/>
          </p:nvPr>
        </p:nvSpPr>
        <p:spPr/>
        <p:txBody>
          <a:bodyPr/>
          <a:lstStyle/>
          <a:p>
            <a:fld id="{06C9DB58-0E47-4218-83BB-9E546911860E}" type="slidenum">
              <a:rPr lang="en-US" smtClean="0"/>
              <a:t>21</a:t>
            </a:fld>
            <a:endParaRPr lang="en-US"/>
          </a:p>
        </p:txBody>
      </p:sp>
    </p:spTree>
    <p:extLst>
      <p:ext uri="{BB962C8B-B14F-4D97-AF65-F5344CB8AC3E}">
        <p14:creationId xmlns:p14="http://schemas.microsoft.com/office/powerpoint/2010/main" val="1899883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C9DB58-0E47-4218-83BB-9E546911860E}" type="slidenum">
              <a:rPr lang="en-US" smtClean="0"/>
              <a:t>24</a:t>
            </a:fld>
            <a:endParaRPr lang="en-US"/>
          </a:p>
        </p:txBody>
      </p:sp>
    </p:spTree>
    <p:extLst>
      <p:ext uri="{BB962C8B-B14F-4D97-AF65-F5344CB8AC3E}">
        <p14:creationId xmlns:p14="http://schemas.microsoft.com/office/powerpoint/2010/main" val="2401427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Hello,</a:t>
            </a:r>
            <a:r>
              <a:rPr lang="en-US" baseline="0" dirty="0"/>
              <a:t> everyone! My name is Ginger Fitzhugh, and I’m a Senior Research Associate with Education Development Center. My EDC colleagues and I are conducting the evaluation of NASA@ My Library. We’ve had the pleasure and privilege of working with the Space Science Institute and ALA on multiple previous projects in public libraries.</a:t>
            </a:r>
          </a:p>
        </p:txBody>
      </p:sp>
      <p:sp>
        <p:nvSpPr>
          <p:cNvPr id="4" name="Slide Number Placeholder 3"/>
          <p:cNvSpPr>
            <a:spLocks noGrp="1"/>
          </p:cNvSpPr>
          <p:nvPr>
            <p:ph type="sldNum" sz="quarter" idx="10"/>
          </p:nvPr>
        </p:nvSpPr>
        <p:spPr/>
        <p:txBody>
          <a:bodyPr/>
          <a:lstStyle/>
          <a:p>
            <a:fld id="{501F4AFE-82DF-4F00-A442-A3AA3E224F33}" type="slidenum">
              <a:rPr lang="en-US" smtClean="0"/>
              <a:pPr/>
              <a:t>26</a:t>
            </a:fld>
            <a:endParaRPr lang="en-US"/>
          </a:p>
        </p:txBody>
      </p:sp>
    </p:spTree>
    <p:extLst>
      <p:ext uri="{BB962C8B-B14F-4D97-AF65-F5344CB8AC3E}">
        <p14:creationId xmlns:p14="http://schemas.microsoft.com/office/powerpoint/2010/main" val="416192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r>
              <a:rPr lang="en-US" sz="1100" kern="1200" baseline="0" dirty="0">
                <a:solidFill>
                  <a:schemeClr val="tx1"/>
                </a:solidFill>
                <a:latin typeface="+mn-lt"/>
                <a:ea typeface="+mn-ea"/>
                <a:cs typeface="+mn-cs"/>
              </a:rPr>
              <a:t>The</a:t>
            </a:r>
            <a:r>
              <a:rPr lang="en-US" sz="1100" kern="1200" dirty="0">
                <a:solidFill>
                  <a:schemeClr val="tx1"/>
                </a:solidFill>
                <a:effectLst/>
                <a:latin typeface="+mn-lt"/>
                <a:ea typeface="+mn-ea"/>
                <a:cs typeface="+mn-cs"/>
              </a:rPr>
              <a:t> </a:t>
            </a:r>
            <a:r>
              <a:rPr lang="en-US" sz="1100" kern="1200" baseline="0" dirty="0">
                <a:solidFill>
                  <a:schemeClr val="tx1"/>
                </a:solidFill>
                <a:latin typeface="+mn-lt"/>
                <a:ea typeface="+mn-ea"/>
                <a:cs typeface="+mn-cs"/>
              </a:rPr>
              <a:t>evaluation</a:t>
            </a:r>
            <a:r>
              <a:rPr lang="en-US" sz="1100" kern="1200" dirty="0">
                <a:solidFill>
                  <a:schemeClr val="tx1"/>
                </a:solidFill>
                <a:effectLst/>
                <a:latin typeface="+mn-lt"/>
                <a:ea typeface="+mn-ea"/>
                <a:cs typeface="+mn-cs"/>
              </a:rPr>
              <a:t> team will be looking at two main areas:</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First, we’ll be helping the project team document NASA@ My Library’s implementation. The purpose of this</a:t>
            </a:r>
            <a:r>
              <a:rPr lang="en-US" sz="1100" kern="1200" baseline="0" dirty="0">
                <a:solidFill>
                  <a:schemeClr val="tx1"/>
                </a:solidFill>
                <a:effectLst/>
                <a:latin typeface="+mn-lt"/>
                <a:ea typeface="+mn-ea"/>
                <a:cs typeface="+mn-cs"/>
              </a:rPr>
              <a:t> is t</a:t>
            </a:r>
            <a:r>
              <a:rPr lang="en-US" sz="1100" kern="1200" dirty="0">
                <a:solidFill>
                  <a:schemeClr val="tx1"/>
                </a:solidFill>
                <a:effectLst/>
                <a:latin typeface="+mn-lt"/>
                <a:ea typeface="+mn-ea"/>
                <a:cs typeface="+mn-cs"/>
              </a:rPr>
              <a:t>o help the </a:t>
            </a:r>
            <a:r>
              <a:rPr lang="en-US" sz="1100" kern="1200" baseline="0" dirty="0">
                <a:solidFill>
                  <a:schemeClr val="tx1"/>
                </a:solidFill>
                <a:effectLst/>
                <a:latin typeface="+mn-lt"/>
                <a:ea typeface="+mn-ea"/>
                <a:cs typeface="+mn-cs"/>
              </a:rPr>
              <a:t>team understand what’s working well and what isn’t, so they can </a:t>
            </a:r>
            <a:r>
              <a:rPr lang="en-US" sz="1100" kern="1200" dirty="0">
                <a:solidFill>
                  <a:schemeClr val="tx1"/>
                </a:solidFill>
                <a:effectLst/>
                <a:latin typeface="+mn-lt"/>
                <a:ea typeface="+mn-ea"/>
                <a:cs typeface="+mn-cs"/>
              </a:rPr>
              <a:t>identify</a:t>
            </a:r>
            <a:r>
              <a:rPr lang="en-US" sz="1100" kern="1200" baseline="0" dirty="0">
                <a:solidFill>
                  <a:schemeClr val="tx1"/>
                </a:solidFill>
                <a:effectLst/>
                <a:latin typeface="+mn-lt"/>
                <a:ea typeface="+mn-ea"/>
                <a:cs typeface="+mn-cs"/>
              </a:rPr>
              <a:t> and address areas where they can make changes to improve the project.</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Our second, and our</a:t>
            </a:r>
            <a:r>
              <a:rPr lang="en-US" sz="1100" kern="1200" baseline="0" dirty="0">
                <a:solidFill>
                  <a:schemeClr val="tx1"/>
                </a:solidFill>
                <a:effectLst/>
                <a:latin typeface="+mn-lt"/>
                <a:ea typeface="+mn-ea"/>
                <a:cs typeface="+mn-cs"/>
              </a:rPr>
              <a:t> primary,</a:t>
            </a:r>
            <a:r>
              <a:rPr lang="en-US" sz="1100" kern="1200" dirty="0">
                <a:solidFill>
                  <a:schemeClr val="tx1"/>
                </a:solidFill>
                <a:effectLst/>
                <a:latin typeface="+mn-lt"/>
                <a:ea typeface="+mn-ea"/>
                <a:cs typeface="+mn-cs"/>
              </a:rPr>
              <a:t> focus will be to measure the impact</a:t>
            </a:r>
            <a:r>
              <a:rPr lang="en-US" sz="1100" kern="1200" baseline="0" dirty="0">
                <a:solidFill>
                  <a:schemeClr val="tx1"/>
                </a:solidFill>
                <a:effectLst/>
                <a:latin typeface="+mn-lt"/>
                <a:ea typeface="+mn-ea"/>
                <a:cs typeface="+mn-cs"/>
              </a:rPr>
              <a:t> the project has on participating libraries, library staff, patrons, and Earth/space science experts who partner with libraries to do programming.</a:t>
            </a:r>
          </a:p>
          <a:p>
            <a:pPr marL="457200" lvl="1" indent="0">
              <a:buFont typeface="Arial" panose="020B0604020202020204" pitchFamily="34" charset="0"/>
              <a:buNone/>
            </a:pPr>
            <a:endParaRPr lang="en-US" sz="110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01F4AFE-82DF-4F00-A442-A3AA3E224F33}" type="slidenum">
              <a:rPr lang="en-US" smtClean="0"/>
              <a:pPr/>
              <a:t>27</a:t>
            </a:fld>
            <a:endParaRPr lang="en-US"/>
          </a:p>
        </p:txBody>
      </p:sp>
    </p:spTree>
    <p:extLst>
      <p:ext uri="{BB962C8B-B14F-4D97-AF65-F5344CB8AC3E}">
        <p14:creationId xmlns:p14="http://schemas.microsoft.com/office/powerpoint/2010/main" val="3404298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b="0" kern="1200" dirty="0">
                <a:solidFill>
                  <a:schemeClr val="tx1"/>
                </a:solidFill>
                <a:effectLst/>
                <a:latin typeface="+mn-lt"/>
                <a:ea typeface="+mn-ea"/>
                <a:cs typeface="+mn-cs"/>
              </a:rPr>
              <a:t>The project</a:t>
            </a:r>
            <a:r>
              <a:rPr lang="en-US" sz="1100" b="0" kern="1200" baseline="0" dirty="0">
                <a:solidFill>
                  <a:schemeClr val="tx1"/>
                </a:solidFill>
                <a:effectLst/>
                <a:latin typeface="+mn-lt"/>
                <a:ea typeface="+mn-ea"/>
                <a:cs typeface="+mn-cs"/>
              </a:rPr>
              <a:t> team has identified a number of outcomes that they expect library staff and patrons will experience as a result of participating in NASA@ My Library.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100" b="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100" b="0" kern="1200" dirty="0">
                <a:solidFill>
                  <a:schemeClr val="tx1"/>
                </a:solidFill>
                <a:effectLst/>
                <a:latin typeface="+mn-lt"/>
                <a:ea typeface="+mn-ea"/>
                <a:cs typeface="+mn-cs"/>
              </a:rPr>
              <a:t>For example, after</a:t>
            </a:r>
            <a:r>
              <a:rPr lang="en-US" sz="1100" b="0" kern="1200" baseline="0" dirty="0">
                <a:solidFill>
                  <a:schemeClr val="tx1"/>
                </a:solidFill>
                <a:effectLst/>
                <a:latin typeface="+mn-lt"/>
                <a:ea typeface="+mn-ea"/>
                <a:cs typeface="+mn-cs"/>
              </a:rPr>
              <a:t> receiving the training and resources from NASA@ My Library, l</a:t>
            </a:r>
            <a:r>
              <a:rPr lang="en-US" sz="1100" b="0" kern="1200" dirty="0">
                <a:solidFill>
                  <a:schemeClr val="tx1"/>
                </a:solidFill>
                <a:effectLst/>
                <a:latin typeface="+mn-lt"/>
                <a:ea typeface="+mn-ea"/>
                <a:cs typeface="+mn-cs"/>
              </a:rPr>
              <a:t>ibrary staff</a:t>
            </a:r>
            <a:r>
              <a:rPr lang="en-US" sz="1100" b="0" kern="1200" baseline="0" dirty="0">
                <a:solidFill>
                  <a:schemeClr val="tx1"/>
                </a:solidFill>
                <a:effectLst/>
                <a:latin typeface="+mn-lt"/>
                <a:ea typeface="+mn-ea"/>
                <a:cs typeface="+mn-cs"/>
              </a:rPr>
              <a:t> are expected to become more skilled in developing their own Earth and space science programming or partnering with Earth/space science experts to implement programming at their library. As a result of participating in these programs, patrons are expected to become more interested, engaged, and knowledgeable about Earth and space science. </a:t>
            </a:r>
            <a:endParaRPr lang="en-US" sz="1100" b="0" i="1"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100" b="0" i="1" kern="1200" baseline="0" dirty="0">
              <a:solidFill>
                <a:schemeClr val="tx1"/>
              </a:solidFill>
              <a:effectLst/>
              <a:latin typeface="+mn-lt"/>
              <a:ea typeface="+mn-ea"/>
              <a:cs typeface="+mn-cs"/>
            </a:endParaRPr>
          </a:p>
          <a:p>
            <a:pPr rtl="0" fontAlgn="ctr"/>
            <a:r>
              <a:rPr lang="en-US" sz="1100" kern="1200" dirty="0">
                <a:solidFill>
                  <a:schemeClr val="tx1"/>
                </a:solidFill>
                <a:effectLst/>
                <a:latin typeface="+mn-lt"/>
                <a:ea typeface="+mn-ea"/>
                <a:cs typeface="+mn-cs"/>
              </a:rPr>
              <a:t>So how will we </a:t>
            </a:r>
            <a:r>
              <a:rPr lang="en-US" sz="1100" kern="1200" baseline="0" dirty="0">
                <a:solidFill>
                  <a:schemeClr val="tx1"/>
                </a:solidFill>
                <a:effectLst/>
                <a:latin typeface="+mn-lt"/>
                <a:ea typeface="+mn-ea"/>
                <a:cs typeface="+mn-cs"/>
              </a:rPr>
              <a:t>know if these outcomes actually happen?</a:t>
            </a:r>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01F4AFE-82DF-4F00-A442-A3AA3E224F33}" type="slidenum">
              <a:rPr lang="en-US" smtClean="0"/>
              <a:pPr/>
              <a:t>28</a:t>
            </a:fld>
            <a:endParaRPr lang="en-US"/>
          </a:p>
        </p:txBody>
      </p:sp>
    </p:spTree>
    <p:extLst>
      <p:ext uri="{BB962C8B-B14F-4D97-AF65-F5344CB8AC3E}">
        <p14:creationId xmlns:p14="http://schemas.microsoft.com/office/powerpoint/2010/main" val="2538691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a:t>
            </a:r>
            <a:r>
              <a:rPr lang="en-US" baseline="0" dirty="0"/>
              <a:t> think of the evaluation team like one of the rovers that landed on Mars. </a:t>
            </a:r>
            <a:endParaRPr lang="en-US" dirty="0"/>
          </a:p>
        </p:txBody>
      </p:sp>
      <p:sp>
        <p:nvSpPr>
          <p:cNvPr id="4" name="Slide Number Placeholder 3"/>
          <p:cNvSpPr>
            <a:spLocks noGrp="1"/>
          </p:cNvSpPr>
          <p:nvPr>
            <p:ph type="sldNum" sz="quarter" idx="10"/>
          </p:nvPr>
        </p:nvSpPr>
        <p:spPr/>
        <p:txBody>
          <a:bodyPr/>
          <a:lstStyle/>
          <a:p>
            <a:fld id="{501F4AFE-82DF-4F00-A442-A3AA3E224F33}" type="slidenum">
              <a:rPr lang="en-US" smtClean="0"/>
              <a:pPr/>
              <a:t>29</a:t>
            </a:fld>
            <a:endParaRPr lang="en-US"/>
          </a:p>
        </p:txBody>
      </p:sp>
    </p:spTree>
    <p:extLst>
      <p:ext uri="{BB962C8B-B14F-4D97-AF65-F5344CB8AC3E}">
        <p14:creationId xmlns:p14="http://schemas.microsoft.com/office/powerpoint/2010/main" val="906241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Because the project has a number of different outcomes,</a:t>
            </a:r>
            <a:r>
              <a:rPr lang="en-US" baseline="0" dirty="0"/>
              <a:t> we’ll need to use a variety of different tools to gather information about how NASA@ My Library is being implemented and the impact that it is having on participating libraries, library patrons, and partners. On the next slide I’ll go through some of these tools in more detail. </a:t>
            </a:r>
            <a:endParaRPr lang="en-US" dirty="0"/>
          </a:p>
        </p:txBody>
      </p:sp>
      <p:sp>
        <p:nvSpPr>
          <p:cNvPr id="4" name="Slide Number Placeholder 3"/>
          <p:cNvSpPr>
            <a:spLocks noGrp="1"/>
          </p:cNvSpPr>
          <p:nvPr>
            <p:ph type="sldNum" sz="quarter" idx="10"/>
          </p:nvPr>
        </p:nvSpPr>
        <p:spPr/>
        <p:txBody>
          <a:bodyPr/>
          <a:lstStyle/>
          <a:p>
            <a:fld id="{501F4AFE-82DF-4F00-A442-A3AA3E224F33}" type="slidenum">
              <a:rPr lang="en-US" smtClean="0"/>
              <a:pPr/>
              <a:t>30</a:t>
            </a:fld>
            <a:endParaRPr lang="en-US"/>
          </a:p>
        </p:txBody>
      </p:sp>
    </p:spTree>
    <p:extLst>
      <p:ext uri="{BB962C8B-B14F-4D97-AF65-F5344CB8AC3E}">
        <p14:creationId xmlns:p14="http://schemas.microsoft.com/office/powerpoint/2010/main" val="420123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Here are the main tools that we will be using to collect data from you and from library patrons.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We’ll ask you to complete a survey just before the project begins—so we can understand what your library has done in the past and is planning to do associated with the project—and another survey near the end of the project—so we can understand what you did and how NASA@ My Library affected you and your library. We’ll also ask you to complete a brief survey after each NASA@ My Library training you participate in (webinars and the in-person training) to help the project team understand what you’re learning and identify any future training needs. You’ll hear more about the reporting requirements from the project team in just a moment. We plan to select a sample of libraries to visit to observe NASA@ My Library programming and interview library staff.</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Ultimately, the goal of the project is to make a difference for library patrons. We’ll ask your help in collecting some data from patrons, including administering a brief survey to patrons who come to NASA@ My Library events or programs at your library. If you choose to make any of the kit materials available for check out, we’d also like you to include our brief survey in the kit. We may also ask you to provide circulation records once a year for your Earth/space materials; these records would be aggregate and NOT include individual patron information.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If you become a NASA@ My Library </a:t>
            </a:r>
            <a:r>
              <a:rPr lang="en-US" baseline="0" dirty="0" err="1"/>
              <a:t>library</a:t>
            </a:r>
            <a:r>
              <a:rPr lang="en-US" baseline="0" dirty="0"/>
              <a:t>, we’ll go over all of the evaluation expectations in more detail.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501F4AFE-82DF-4F00-A442-A3AA3E224F33}" type="slidenum">
              <a:rPr lang="en-US" smtClean="0"/>
              <a:pPr/>
              <a:t>31</a:t>
            </a:fld>
            <a:endParaRPr lang="en-US"/>
          </a:p>
        </p:txBody>
      </p:sp>
    </p:spTree>
    <p:extLst>
      <p:ext uri="{BB962C8B-B14F-4D97-AF65-F5344CB8AC3E}">
        <p14:creationId xmlns:p14="http://schemas.microsoft.com/office/powerpoint/2010/main" val="1639008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C9DB58-0E47-4218-83BB-9E546911860E}" type="slidenum">
              <a:rPr lang="en-US" smtClean="0"/>
              <a:t>4</a:t>
            </a:fld>
            <a:endParaRPr lang="en-US"/>
          </a:p>
        </p:txBody>
      </p:sp>
    </p:spTree>
    <p:extLst>
      <p:ext uri="{BB962C8B-B14F-4D97-AF65-F5344CB8AC3E}">
        <p14:creationId xmlns:p14="http://schemas.microsoft.com/office/powerpoint/2010/main" val="1701632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100" kern="1200" baseline="0" dirty="0">
                <a:solidFill>
                  <a:schemeClr val="tx1"/>
                </a:solidFill>
                <a:effectLst/>
                <a:latin typeface="+mn-lt"/>
                <a:ea typeface="+mn-ea"/>
                <a:cs typeface="+mn-cs"/>
              </a:rPr>
              <a:t>We want to emphasize that the purpose of the evaluation is NOT to evaluate you or your library, but to evaluate the project. We know that you are busy and w</a:t>
            </a:r>
            <a:r>
              <a:rPr lang="en-US" sz="1100" kern="1200" dirty="0">
                <a:solidFill>
                  <a:schemeClr val="tx1"/>
                </a:solidFill>
                <a:effectLst/>
                <a:latin typeface="+mn-lt"/>
                <a:ea typeface="+mn-ea"/>
                <a:cs typeface="+mn-cs"/>
              </a:rPr>
              <a:t>e promise to make the evaluation process as painless as possible.</a:t>
            </a:r>
            <a:r>
              <a:rPr lang="en-US" sz="1100" kern="1200" baseline="0" dirty="0">
                <a:solidFill>
                  <a:schemeClr val="tx1"/>
                </a:solidFill>
                <a:effectLst/>
                <a:latin typeface="+mn-lt"/>
                <a:ea typeface="+mn-ea"/>
                <a:cs typeface="+mn-cs"/>
              </a:rPr>
              <a:t> We’re always </a:t>
            </a:r>
            <a:r>
              <a:rPr lang="en-US" sz="1100" kern="1200" dirty="0">
                <a:solidFill>
                  <a:schemeClr val="tx1"/>
                </a:solidFill>
                <a:effectLst/>
                <a:latin typeface="+mn-lt"/>
                <a:ea typeface="+mn-ea"/>
                <a:cs typeface="+mn-cs"/>
              </a:rPr>
              <a:t>happy to help and answer your questions.</a:t>
            </a:r>
          </a:p>
          <a:p>
            <a:endParaRPr lang="en-US" dirty="0"/>
          </a:p>
        </p:txBody>
      </p:sp>
      <p:sp>
        <p:nvSpPr>
          <p:cNvPr id="4" name="Slide Number Placeholder 3"/>
          <p:cNvSpPr>
            <a:spLocks noGrp="1"/>
          </p:cNvSpPr>
          <p:nvPr>
            <p:ph type="sldNum" sz="quarter" idx="10"/>
          </p:nvPr>
        </p:nvSpPr>
        <p:spPr/>
        <p:txBody>
          <a:bodyPr/>
          <a:lstStyle/>
          <a:p>
            <a:fld id="{501F4AFE-82DF-4F00-A442-A3AA3E224F33}" type="slidenum">
              <a:rPr lang="en-US" smtClean="0"/>
              <a:pPr/>
              <a:t>32</a:t>
            </a:fld>
            <a:endParaRPr lang="en-US"/>
          </a:p>
        </p:txBody>
      </p:sp>
    </p:spTree>
    <p:extLst>
      <p:ext uri="{BB962C8B-B14F-4D97-AF65-F5344CB8AC3E}">
        <p14:creationId xmlns:p14="http://schemas.microsoft.com/office/powerpoint/2010/main" val="1700521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C9DB58-0E47-4218-83BB-9E546911860E}" type="slidenum">
              <a:rPr lang="en-US" smtClean="0"/>
              <a:t>7</a:t>
            </a:fld>
            <a:endParaRPr lang="en-US"/>
          </a:p>
        </p:txBody>
      </p:sp>
    </p:spTree>
    <p:extLst>
      <p:ext uri="{BB962C8B-B14F-4D97-AF65-F5344CB8AC3E}">
        <p14:creationId xmlns:p14="http://schemas.microsoft.com/office/powerpoint/2010/main" val="707637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C9DB58-0E47-4218-83BB-9E546911860E}" type="slidenum">
              <a:rPr lang="en-US" smtClean="0"/>
              <a:t>10</a:t>
            </a:fld>
            <a:endParaRPr lang="en-US"/>
          </a:p>
        </p:txBody>
      </p:sp>
    </p:spTree>
    <p:extLst>
      <p:ext uri="{BB962C8B-B14F-4D97-AF65-F5344CB8AC3E}">
        <p14:creationId xmlns:p14="http://schemas.microsoft.com/office/powerpoint/2010/main" val="3671538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C9DB58-0E47-4218-83BB-9E546911860E}" type="slidenum">
              <a:rPr lang="en-US" smtClean="0"/>
              <a:t>11</a:t>
            </a:fld>
            <a:endParaRPr lang="en-US"/>
          </a:p>
        </p:txBody>
      </p:sp>
    </p:spTree>
    <p:extLst>
      <p:ext uri="{BB962C8B-B14F-4D97-AF65-F5344CB8AC3E}">
        <p14:creationId xmlns:p14="http://schemas.microsoft.com/office/powerpoint/2010/main" val="1824929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0000FF"/>
                </a:solidFill>
              </a:rPr>
              <a:t>Initially Co-led by Project Team Members and Librarians</a:t>
            </a:r>
          </a:p>
          <a:p>
            <a:pPr marL="457200" indent="-228600">
              <a:spcAft>
                <a:spcPts val="1200"/>
              </a:spcAft>
              <a:buFont typeface="+mj-lt"/>
              <a:buAutoNum type="arabicPeriod"/>
            </a:pPr>
            <a:r>
              <a:rPr lang="en-US" sz="1200" b="1"/>
              <a:t> Strengthen librarians’ roles </a:t>
            </a:r>
            <a:r>
              <a:rPr lang="en-US" sz="1200"/>
              <a:t>as core community leaders and change agents;</a:t>
            </a:r>
          </a:p>
          <a:p>
            <a:pPr marL="457200" indent="-228600">
              <a:spcAft>
                <a:spcPts val="1200"/>
              </a:spcAft>
              <a:buFont typeface="+mj-lt"/>
              <a:buAutoNum type="arabicPeriod"/>
            </a:pPr>
            <a:r>
              <a:rPr lang="en-US" sz="1200" b="1"/>
              <a:t> Identify underrepresented community groups, </a:t>
            </a:r>
            <a:r>
              <a:rPr lang="en-US" sz="1200"/>
              <a:t>and identify ways that libraries can reach them;</a:t>
            </a:r>
          </a:p>
          <a:p>
            <a:pPr marL="457200" indent="-228600">
              <a:spcAft>
                <a:spcPts val="1200"/>
              </a:spcAft>
              <a:buFont typeface="+mj-lt"/>
              <a:buAutoNum type="arabicPeriod"/>
            </a:pPr>
            <a:r>
              <a:rPr lang="en-US" sz="1200" b="1"/>
              <a:t> </a:t>
            </a:r>
            <a:r>
              <a:rPr lang="en-US" sz="1200"/>
              <a:t>Identify possible </a:t>
            </a:r>
            <a:r>
              <a:rPr lang="en-US" sz="1200" b="1"/>
              <a:t>collaborations and partnerships within the community </a:t>
            </a:r>
            <a:r>
              <a:rPr lang="en-US" sz="1200"/>
              <a:t>including SMEs that will benefit the library in the long term;</a:t>
            </a:r>
          </a:p>
          <a:p>
            <a:pPr marL="457200" indent="-228600">
              <a:spcAft>
                <a:spcPts val="1200"/>
              </a:spcAft>
              <a:buFont typeface="+mj-lt"/>
              <a:buAutoNum type="arabicPeriod"/>
            </a:pPr>
            <a:r>
              <a:rPr lang="en-US" sz="1200" b="1"/>
              <a:t> Create a flexible model</a:t>
            </a:r>
            <a:r>
              <a:rPr lang="en-US" sz="1200"/>
              <a:t> for other libraries to use in conducting their own dialogues.</a:t>
            </a:r>
          </a:p>
          <a:p>
            <a:endParaRPr lang="en-US"/>
          </a:p>
        </p:txBody>
      </p:sp>
      <p:sp>
        <p:nvSpPr>
          <p:cNvPr id="4" name="Slide Number Placeholder 3"/>
          <p:cNvSpPr>
            <a:spLocks noGrp="1"/>
          </p:cNvSpPr>
          <p:nvPr>
            <p:ph type="sldNum" sz="quarter" idx="10"/>
          </p:nvPr>
        </p:nvSpPr>
        <p:spPr/>
        <p:txBody>
          <a:bodyPr/>
          <a:lstStyle/>
          <a:p>
            <a:fld id="{06C9DB58-0E47-4218-83BB-9E546911860E}" type="slidenum">
              <a:rPr lang="en-US" smtClean="0"/>
              <a:t>13</a:t>
            </a:fld>
            <a:endParaRPr lang="en-US"/>
          </a:p>
        </p:txBody>
      </p:sp>
    </p:spTree>
    <p:extLst>
      <p:ext uri="{BB962C8B-B14F-4D97-AF65-F5344CB8AC3E}">
        <p14:creationId xmlns:p14="http://schemas.microsoft.com/office/powerpoint/2010/main" val="2483745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C9DB58-0E47-4218-83BB-9E546911860E}" type="slidenum">
              <a:rPr lang="en-US" smtClean="0"/>
              <a:t>15</a:t>
            </a:fld>
            <a:endParaRPr lang="en-US"/>
          </a:p>
        </p:txBody>
      </p:sp>
    </p:spTree>
    <p:extLst>
      <p:ext uri="{BB962C8B-B14F-4D97-AF65-F5344CB8AC3E}">
        <p14:creationId xmlns:p14="http://schemas.microsoft.com/office/powerpoint/2010/main" val="2575175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C9DB58-0E47-4218-83BB-9E546911860E}" type="slidenum">
              <a:rPr lang="en-US" smtClean="0"/>
              <a:t>16</a:t>
            </a:fld>
            <a:endParaRPr lang="en-US"/>
          </a:p>
        </p:txBody>
      </p:sp>
    </p:spTree>
    <p:extLst>
      <p:ext uri="{BB962C8B-B14F-4D97-AF65-F5344CB8AC3E}">
        <p14:creationId xmlns:p14="http://schemas.microsoft.com/office/powerpoint/2010/main" val="423886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C9DB58-0E47-4218-83BB-9E546911860E}" type="slidenum">
              <a:rPr lang="en-US" smtClean="0"/>
              <a:t>18</a:t>
            </a:fld>
            <a:endParaRPr lang="en-US"/>
          </a:p>
        </p:txBody>
      </p:sp>
    </p:spTree>
    <p:extLst>
      <p:ext uri="{BB962C8B-B14F-4D97-AF65-F5344CB8AC3E}">
        <p14:creationId xmlns:p14="http://schemas.microsoft.com/office/powerpoint/2010/main" val="32316561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Date Placeholder 3"/>
          <p:cNvSpPr>
            <a:spLocks noGrp="1"/>
          </p:cNvSpPr>
          <p:nvPr>
            <p:ph type="dt" sz="half" idx="10"/>
          </p:nvPr>
        </p:nvSpPr>
        <p:spPr>
          <a:xfrm>
            <a:off x="628650" y="6356351"/>
            <a:ext cx="2057400" cy="365125"/>
          </a:xfrm>
        </p:spPr>
        <p:txBody>
          <a:bodyPr/>
          <a:lstStyle/>
          <a:p>
            <a:fld id="{2A6BE4BF-210A-464B-A097-F4C0D5517634}" type="datetimeFigureOut">
              <a:rPr lang="en-US" smtClean="0"/>
              <a:t>2/9/2017</a:t>
            </a:fld>
            <a:endParaRPr lang="en-US"/>
          </a:p>
        </p:txBody>
      </p:sp>
      <p:sp>
        <p:nvSpPr>
          <p:cNvPr id="11" name="Footer Placeholder 4"/>
          <p:cNvSpPr>
            <a:spLocks noGrp="1"/>
          </p:cNvSpPr>
          <p:nvPr>
            <p:ph type="ftr" sz="quarter" idx="11"/>
          </p:nvPr>
        </p:nvSpPr>
        <p:spPr>
          <a:xfrm>
            <a:off x="3028950" y="6356351"/>
            <a:ext cx="3086100" cy="365125"/>
          </a:xfrm>
        </p:spPr>
        <p:txBody>
          <a:bodyPr/>
          <a:lstStyle/>
          <a:p>
            <a:endParaRPr lang="en-US"/>
          </a:p>
        </p:txBody>
      </p:sp>
      <p:sp>
        <p:nvSpPr>
          <p:cNvPr id="12" name="Slide Number Placeholder 5"/>
          <p:cNvSpPr>
            <a:spLocks noGrp="1"/>
          </p:cNvSpPr>
          <p:nvPr>
            <p:ph type="sldNum" sz="quarter" idx="12"/>
          </p:nvPr>
        </p:nvSpPr>
        <p:spPr>
          <a:xfrm>
            <a:off x="6457950" y="6356351"/>
            <a:ext cx="2057400" cy="365125"/>
          </a:xfrm>
        </p:spPr>
        <p:txBody>
          <a:bodyPr/>
          <a:lstStyle/>
          <a:p>
            <a:fld id="{A85B87C6-0BC0-43D5-AB16-FC9BF5956003}" type="slidenum">
              <a:rPr lang="en-US" smtClean="0"/>
              <a:t>‹#›</a:t>
            </a:fld>
            <a:endParaRPr lang="en-US"/>
          </a:p>
        </p:txBody>
      </p:sp>
    </p:spTree>
    <p:extLst>
      <p:ext uri="{BB962C8B-B14F-4D97-AF65-F5344CB8AC3E}">
        <p14:creationId xmlns:p14="http://schemas.microsoft.com/office/powerpoint/2010/main" val="176033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6BE4BF-210A-464B-A097-F4C0D5517634}" type="datetimeFigureOut">
              <a:rPr lang="en-US" smtClean="0"/>
              <a:t>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5B87C6-0BC0-43D5-AB16-FC9BF5956003}" type="slidenum">
              <a:rPr lang="en-US" smtClean="0"/>
              <a:t>‹#›</a:t>
            </a:fld>
            <a:endParaRPr lang="en-US"/>
          </a:p>
        </p:txBody>
      </p:sp>
    </p:spTree>
    <p:extLst>
      <p:ext uri="{BB962C8B-B14F-4D97-AF65-F5344CB8AC3E}">
        <p14:creationId xmlns:p14="http://schemas.microsoft.com/office/powerpoint/2010/main" val="1474905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6BE4BF-210A-464B-A097-F4C0D5517634}" type="datetimeFigureOut">
              <a:rPr lang="en-US" smtClean="0"/>
              <a:t>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5B87C6-0BC0-43D5-AB16-FC9BF5956003}" type="slidenum">
              <a:rPr lang="en-US" smtClean="0"/>
              <a:t>‹#›</a:t>
            </a:fld>
            <a:endParaRPr lang="en-US"/>
          </a:p>
        </p:txBody>
      </p:sp>
    </p:spTree>
    <p:extLst>
      <p:ext uri="{BB962C8B-B14F-4D97-AF65-F5344CB8AC3E}">
        <p14:creationId xmlns:p14="http://schemas.microsoft.com/office/powerpoint/2010/main" val="1599640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Date Placeholder 3"/>
          <p:cNvSpPr>
            <a:spLocks noGrp="1"/>
          </p:cNvSpPr>
          <p:nvPr>
            <p:ph type="dt" sz="half" idx="10"/>
          </p:nvPr>
        </p:nvSpPr>
        <p:spPr>
          <a:xfrm>
            <a:off x="628650" y="6356351"/>
            <a:ext cx="2057400" cy="365125"/>
          </a:xfrm>
        </p:spPr>
        <p:txBody>
          <a:bodyPr/>
          <a:lstStyle/>
          <a:p>
            <a:fld id="{2A6BE4BF-210A-464B-A097-F4C0D5517634}" type="datetimeFigureOut">
              <a:rPr lang="en-US" smtClean="0"/>
              <a:t>2/9/2017</a:t>
            </a:fld>
            <a:endParaRPr lang="en-US"/>
          </a:p>
        </p:txBody>
      </p:sp>
      <p:sp>
        <p:nvSpPr>
          <p:cNvPr id="11" name="Footer Placeholder 4"/>
          <p:cNvSpPr>
            <a:spLocks noGrp="1"/>
          </p:cNvSpPr>
          <p:nvPr>
            <p:ph type="ftr" sz="quarter" idx="11"/>
          </p:nvPr>
        </p:nvSpPr>
        <p:spPr>
          <a:xfrm>
            <a:off x="3028950" y="6356351"/>
            <a:ext cx="3086100" cy="365125"/>
          </a:xfrm>
        </p:spPr>
        <p:txBody>
          <a:bodyPr/>
          <a:lstStyle/>
          <a:p>
            <a:endParaRPr lang="en-US"/>
          </a:p>
        </p:txBody>
      </p:sp>
      <p:sp>
        <p:nvSpPr>
          <p:cNvPr id="12" name="Slide Number Placeholder 5"/>
          <p:cNvSpPr>
            <a:spLocks noGrp="1"/>
          </p:cNvSpPr>
          <p:nvPr>
            <p:ph type="sldNum" sz="quarter" idx="12"/>
          </p:nvPr>
        </p:nvSpPr>
        <p:spPr>
          <a:xfrm>
            <a:off x="6457950" y="6356351"/>
            <a:ext cx="2057400" cy="365125"/>
          </a:xfrm>
        </p:spPr>
        <p:txBody>
          <a:bodyPr/>
          <a:lstStyle/>
          <a:p>
            <a:fld id="{A85B87C6-0BC0-43D5-AB16-FC9BF5956003}" type="slidenum">
              <a:rPr lang="en-US" smtClean="0"/>
              <a:t>‹#›</a:t>
            </a:fld>
            <a:endParaRPr lang="en-US"/>
          </a:p>
        </p:txBody>
      </p:sp>
    </p:spTree>
    <p:extLst>
      <p:ext uri="{BB962C8B-B14F-4D97-AF65-F5344CB8AC3E}">
        <p14:creationId xmlns:p14="http://schemas.microsoft.com/office/powerpoint/2010/main" val="3810127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10"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Date Placeholder 3"/>
          <p:cNvSpPr>
            <a:spLocks noGrp="1"/>
          </p:cNvSpPr>
          <p:nvPr>
            <p:ph type="dt" sz="half" idx="10"/>
          </p:nvPr>
        </p:nvSpPr>
        <p:spPr>
          <a:xfrm>
            <a:off x="628650" y="6356351"/>
            <a:ext cx="2057400" cy="365125"/>
          </a:xfrm>
        </p:spPr>
        <p:txBody>
          <a:bodyPr/>
          <a:lstStyle/>
          <a:p>
            <a:fld id="{62C6BD1C-5A06-4382-B79A-BE058E6ABAD0}" type="datetimeFigureOut">
              <a:rPr lang="en-US" smtClean="0">
                <a:solidFill>
                  <a:prstClr val="black">
                    <a:tint val="75000"/>
                  </a:prstClr>
                </a:solidFill>
              </a:rPr>
              <a:pPr/>
              <a:t>2/9/2017</a:t>
            </a:fld>
            <a:endParaRPr lang="en-US">
              <a:solidFill>
                <a:prstClr val="black">
                  <a:tint val="75000"/>
                </a:prstClr>
              </a:solidFill>
            </a:endParaRPr>
          </a:p>
        </p:txBody>
      </p:sp>
      <p:sp>
        <p:nvSpPr>
          <p:cNvPr id="12" name="Footer Placeholder 4"/>
          <p:cNvSpPr>
            <a:spLocks noGrp="1"/>
          </p:cNvSpPr>
          <p:nvPr>
            <p:ph type="ftr" sz="quarter" idx="11"/>
          </p:nvPr>
        </p:nvSpPr>
        <p:spPr>
          <a:xfrm>
            <a:off x="3028950" y="6356351"/>
            <a:ext cx="3086100" cy="365125"/>
          </a:xfrm>
        </p:spPr>
        <p:txBody>
          <a:bodyPr/>
          <a:lstStyle/>
          <a:p>
            <a:endParaRPr lang="en-US">
              <a:solidFill>
                <a:prstClr val="black">
                  <a:tint val="75000"/>
                </a:prstClr>
              </a:solidFill>
            </a:endParaRPr>
          </a:p>
        </p:txBody>
      </p:sp>
      <p:sp>
        <p:nvSpPr>
          <p:cNvPr id="13" name="Slide Number Placeholder 5"/>
          <p:cNvSpPr>
            <a:spLocks noGrp="1"/>
          </p:cNvSpPr>
          <p:nvPr>
            <p:ph type="sldNum" sz="quarter" idx="12"/>
          </p:nvPr>
        </p:nvSpPr>
        <p:spPr>
          <a:xfrm>
            <a:off x="6457950" y="6356351"/>
            <a:ext cx="2057400" cy="365125"/>
          </a:xfrm>
        </p:spPr>
        <p:txBody>
          <a:bodyPr/>
          <a:lstStyle/>
          <a:p>
            <a:fld id="{377DDA1B-D3FC-467B-BB78-FB317FCF7A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0975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C6BD1C-5A06-4382-B79A-BE058E6ABAD0}" type="datetimeFigureOut">
              <a:rPr lang="en-US" smtClean="0">
                <a:solidFill>
                  <a:prstClr val="black">
                    <a:tint val="75000"/>
                  </a:prstClr>
                </a:solidFill>
              </a:rPr>
              <a:pPr/>
              <a:t>2/9/2017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7DDA1B-D3FC-467B-BB78-FB317FCF7A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0242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C6BD1C-5A06-4382-B79A-BE058E6ABAD0}" type="datetimeFigureOut">
              <a:rPr lang="en-US" smtClean="0">
                <a:solidFill>
                  <a:prstClr val="black">
                    <a:tint val="75000"/>
                  </a:prstClr>
                </a:solidFill>
              </a:rPr>
              <a:pPr/>
              <a:t>2/9/2017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7DDA1B-D3FC-467B-BB78-FB317FCF7A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2560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C6BD1C-5A06-4382-B79A-BE058E6ABAD0}" type="datetimeFigureOut">
              <a:rPr lang="en-US" smtClean="0">
                <a:solidFill>
                  <a:prstClr val="black">
                    <a:tint val="75000"/>
                  </a:prstClr>
                </a:solidFill>
              </a:rPr>
              <a:pPr/>
              <a:t>2/9/2017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7DDA1B-D3FC-467B-BB78-FB317FCF7A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6484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C6BD1C-5A06-4382-B79A-BE058E6ABAD0}" type="datetimeFigureOut">
              <a:rPr lang="en-US" smtClean="0">
                <a:solidFill>
                  <a:prstClr val="black">
                    <a:tint val="75000"/>
                  </a:prstClr>
                </a:solidFill>
              </a:rPr>
              <a:pPr/>
              <a:t>2/9/2017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77DDA1B-D3FC-467B-BB78-FB317FCF7A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4008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C6BD1C-5A06-4382-B79A-BE058E6ABAD0}" type="datetimeFigureOut">
              <a:rPr lang="en-US" smtClean="0">
                <a:solidFill>
                  <a:prstClr val="black">
                    <a:tint val="75000"/>
                  </a:prstClr>
                </a:solidFill>
              </a:rPr>
              <a:pPr/>
              <a:t>2/9/2017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77DDA1B-D3FC-467B-BB78-FB317FCF7A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0809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C6BD1C-5A06-4382-B79A-BE058E6ABAD0}" type="datetimeFigureOut">
              <a:rPr lang="en-US" smtClean="0">
                <a:solidFill>
                  <a:prstClr val="black">
                    <a:tint val="75000"/>
                  </a:prstClr>
                </a:solidFill>
              </a:rPr>
              <a:pPr/>
              <a:t>2/9/2017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77DDA1B-D3FC-467B-BB78-FB317FCF7A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841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6BE4BF-210A-464B-A097-F4C0D5517634}" type="datetimeFigureOut">
              <a:rPr lang="en-US" smtClean="0"/>
              <a:t>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5B87C6-0BC0-43D5-AB16-FC9BF5956003}" type="slidenum">
              <a:rPr lang="en-US" smtClean="0"/>
              <a:t>‹#›</a:t>
            </a:fld>
            <a:endParaRPr lang="en-US"/>
          </a:p>
        </p:txBody>
      </p:sp>
    </p:spTree>
    <p:extLst>
      <p:ext uri="{BB962C8B-B14F-4D97-AF65-F5344CB8AC3E}">
        <p14:creationId xmlns:p14="http://schemas.microsoft.com/office/powerpoint/2010/main" val="1436633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C6BD1C-5A06-4382-B79A-BE058E6ABAD0}" type="datetimeFigureOut">
              <a:rPr lang="en-US" smtClean="0">
                <a:solidFill>
                  <a:prstClr val="black">
                    <a:tint val="75000"/>
                  </a:prstClr>
                </a:solidFill>
              </a:rPr>
              <a:pPr/>
              <a:t>2/9/2017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7DDA1B-D3FC-467B-BB78-FB317FCF7A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1322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C6BD1C-5A06-4382-B79A-BE058E6ABAD0}" type="datetimeFigureOut">
              <a:rPr lang="en-US" smtClean="0">
                <a:solidFill>
                  <a:prstClr val="black">
                    <a:tint val="75000"/>
                  </a:prstClr>
                </a:solidFill>
              </a:rPr>
              <a:pPr/>
              <a:t>2/9/2017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7DDA1B-D3FC-467B-BB78-FB317FCF7A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3806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C6BD1C-5A06-4382-B79A-BE058E6ABAD0}" type="datetimeFigureOut">
              <a:rPr lang="en-US" smtClean="0">
                <a:solidFill>
                  <a:prstClr val="black">
                    <a:tint val="75000"/>
                  </a:prstClr>
                </a:solidFill>
              </a:rPr>
              <a:pPr/>
              <a:t>2/9/2017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7DDA1B-D3FC-467B-BB78-FB317FCF7A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0986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C6BD1C-5A06-4382-B79A-BE058E6ABAD0}" type="datetimeFigureOut">
              <a:rPr lang="en-US" smtClean="0">
                <a:solidFill>
                  <a:prstClr val="black">
                    <a:tint val="75000"/>
                  </a:prstClr>
                </a:solidFill>
              </a:rPr>
              <a:pPr/>
              <a:t>2/9/2017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7DDA1B-D3FC-467B-BB78-FB317FCF7A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02954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Date Placeholder 3"/>
          <p:cNvSpPr>
            <a:spLocks noGrp="1"/>
          </p:cNvSpPr>
          <p:nvPr>
            <p:ph type="dt" sz="half" idx="10"/>
          </p:nvPr>
        </p:nvSpPr>
        <p:spPr>
          <a:xfrm>
            <a:off x="628650" y="6356351"/>
            <a:ext cx="2057400" cy="365125"/>
          </a:xfrm>
        </p:spPr>
        <p:txBody>
          <a:bodyPr/>
          <a:lstStyle/>
          <a:p>
            <a:fld id="{2A6BE4BF-210A-464B-A097-F4C0D5517634}" type="datetimeFigureOut">
              <a:rPr lang="en-US" smtClean="0"/>
              <a:t>2/9/2017</a:t>
            </a:fld>
            <a:endParaRPr lang="en-US"/>
          </a:p>
        </p:txBody>
      </p:sp>
      <p:sp>
        <p:nvSpPr>
          <p:cNvPr id="8" name="Footer Placeholder 4"/>
          <p:cNvSpPr>
            <a:spLocks noGrp="1"/>
          </p:cNvSpPr>
          <p:nvPr>
            <p:ph type="ftr" sz="quarter" idx="11"/>
          </p:nvPr>
        </p:nvSpPr>
        <p:spPr>
          <a:xfrm>
            <a:off x="3028950" y="6356351"/>
            <a:ext cx="3086100" cy="365125"/>
          </a:xfrm>
        </p:spPr>
        <p:txBody>
          <a:bodyPr/>
          <a:lstStyle/>
          <a:p>
            <a:endParaRPr lang="en-US"/>
          </a:p>
        </p:txBody>
      </p:sp>
      <p:sp>
        <p:nvSpPr>
          <p:cNvPr id="9" name="Slide Number Placeholder 5"/>
          <p:cNvSpPr>
            <a:spLocks noGrp="1"/>
          </p:cNvSpPr>
          <p:nvPr>
            <p:ph type="sldNum" sz="quarter" idx="12"/>
          </p:nvPr>
        </p:nvSpPr>
        <p:spPr>
          <a:xfrm>
            <a:off x="6457950" y="6356351"/>
            <a:ext cx="2057400" cy="365125"/>
          </a:xfrm>
        </p:spPr>
        <p:txBody>
          <a:bodyPr/>
          <a:lstStyle/>
          <a:p>
            <a:fld id="{A85B87C6-0BC0-43D5-AB16-FC9BF5956003}" type="slidenum">
              <a:rPr lang="en-US" smtClean="0"/>
              <a:t>‹#›</a:t>
            </a:fld>
            <a:endParaRPr lang="en-US"/>
          </a:p>
        </p:txBody>
      </p:sp>
    </p:spTree>
    <p:extLst>
      <p:ext uri="{BB962C8B-B14F-4D97-AF65-F5344CB8AC3E}">
        <p14:creationId xmlns:p14="http://schemas.microsoft.com/office/powerpoint/2010/main" val="24846748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0" name="Group 9"/>
          <p:cNvGrpSpPr/>
          <p:nvPr userDrawn="1"/>
        </p:nvGrpSpPr>
        <p:grpSpPr>
          <a:xfrm>
            <a:off x="0" y="0"/>
            <a:ext cx="9144000" cy="6858000"/>
            <a:chOff x="152400" y="152400"/>
            <a:chExt cx="9144000" cy="685800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 y="152400"/>
              <a:ext cx="9144000" cy="6858000"/>
            </a:xfrm>
            <a:prstGeom prst="rect">
              <a:avLst/>
            </a:prstGeom>
          </p:spPr>
        </p:pic>
        <p:sp>
          <p:nvSpPr>
            <p:cNvPr id="8" name="Date Placeholder 3"/>
            <p:cNvSpPr txBox="1">
              <a:spLocks/>
            </p:cNvSpPr>
            <p:nvPr userDrawn="1"/>
          </p:nvSpPr>
          <p:spPr>
            <a:xfrm>
              <a:off x="781050" y="6508751"/>
              <a:ext cx="2057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6BE4BF-210A-464B-A097-F4C0D5517634}" type="datetimeFigureOut">
                <a:rPr lang="en-US" smtClean="0"/>
                <a:pPr/>
                <a:t>2/9/2017</a:t>
              </a:fld>
              <a:endParaRPr lang="en-US"/>
            </a:p>
          </p:txBody>
        </p:sp>
        <p:sp>
          <p:nvSpPr>
            <p:cNvPr id="9" name="Slide Number Placeholder 5"/>
            <p:cNvSpPr txBox="1">
              <a:spLocks/>
            </p:cNvSpPr>
            <p:nvPr userDrawn="1"/>
          </p:nvSpPr>
          <p:spPr>
            <a:xfrm>
              <a:off x="6610350" y="65087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85B87C6-0BC0-43D5-AB16-FC9BF5956003}" type="slidenum">
                <a:rPr lang="en-US" smtClean="0"/>
                <a:pPr/>
                <a:t>‹#›</a:t>
              </a:fld>
              <a:endParaRPr lang="en-US"/>
            </a:p>
          </p:txBody>
        </p:sp>
      </p:grpSp>
      <p:sp>
        <p:nvSpPr>
          <p:cNvPr id="2" name="Title 1"/>
          <p:cNvSpPr>
            <a:spLocks noGrp="1"/>
          </p:cNvSpPr>
          <p:nvPr>
            <p:ph type="title"/>
          </p:nvPr>
        </p:nvSpPr>
        <p:spPr>
          <a:xfrm>
            <a:off x="313660" y="1008966"/>
            <a:ext cx="8516679" cy="1325563"/>
          </a:xfrm>
        </p:spPr>
        <p:txBody>
          <a:bodyPr/>
          <a:lstStyle/>
          <a:p>
            <a:r>
              <a:rPr lang="en-US"/>
              <a:t>Click to edit Master title style</a:t>
            </a:r>
          </a:p>
        </p:txBody>
      </p:sp>
      <p:sp>
        <p:nvSpPr>
          <p:cNvPr id="3" name="Content Placeholder 2"/>
          <p:cNvSpPr>
            <a:spLocks noGrp="1"/>
          </p:cNvSpPr>
          <p:nvPr>
            <p:ph idx="1"/>
          </p:nvPr>
        </p:nvSpPr>
        <p:spPr>
          <a:xfrm>
            <a:off x="313661" y="2424223"/>
            <a:ext cx="8516679" cy="37527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6BE4BF-210A-464B-A097-F4C0D5517634}" type="datetimeFigureOut">
              <a:rPr lang="en-US" smtClean="0"/>
              <a:t>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5B87C6-0BC0-43D5-AB16-FC9BF5956003}" type="slidenum">
              <a:rPr lang="en-US" smtClean="0"/>
              <a:t>‹#›</a:t>
            </a:fld>
            <a:endParaRPr lang="en-US"/>
          </a:p>
        </p:txBody>
      </p:sp>
    </p:spTree>
    <p:extLst>
      <p:ext uri="{BB962C8B-B14F-4D97-AF65-F5344CB8AC3E}">
        <p14:creationId xmlns:p14="http://schemas.microsoft.com/office/powerpoint/2010/main" val="17289540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A6BE4BF-210A-464B-A097-F4C0D5517634}" type="datetimeFigureOut">
              <a:rPr lang="en-US" smtClean="0"/>
              <a:t>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5B87C6-0BC0-43D5-AB16-FC9BF5956003}" type="slidenum">
              <a:rPr lang="en-US" smtClean="0"/>
              <a:t>‹#›</a:t>
            </a:fld>
            <a:endParaRPr lang="en-US"/>
          </a:p>
        </p:txBody>
      </p:sp>
    </p:spTree>
    <p:extLst>
      <p:ext uri="{BB962C8B-B14F-4D97-AF65-F5344CB8AC3E}">
        <p14:creationId xmlns:p14="http://schemas.microsoft.com/office/powerpoint/2010/main" val="20925584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6BE4BF-210A-464B-A097-F4C0D5517634}" type="datetimeFigureOut">
              <a:rPr lang="en-US" smtClean="0"/>
              <a:t>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5B87C6-0BC0-43D5-AB16-FC9BF5956003}" type="slidenum">
              <a:rPr lang="en-US" smtClean="0"/>
              <a:t>‹#›</a:t>
            </a:fld>
            <a:endParaRPr lang="en-US"/>
          </a:p>
        </p:txBody>
      </p:sp>
    </p:spTree>
    <p:extLst>
      <p:ext uri="{BB962C8B-B14F-4D97-AF65-F5344CB8AC3E}">
        <p14:creationId xmlns:p14="http://schemas.microsoft.com/office/powerpoint/2010/main" val="29077251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6BE4BF-210A-464B-A097-F4C0D5517634}" type="datetimeFigureOut">
              <a:rPr lang="en-US" smtClean="0"/>
              <a:t>2/9/2017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5B87C6-0BC0-43D5-AB16-FC9BF5956003}" type="slidenum">
              <a:rPr lang="en-US" smtClean="0"/>
              <a:t>‹#›</a:t>
            </a:fld>
            <a:endParaRPr lang="en-US"/>
          </a:p>
        </p:txBody>
      </p:sp>
    </p:spTree>
    <p:extLst>
      <p:ext uri="{BB962C8B-B14F-4D97-AF65-F5344CB8AC3E}">
        <p14:creationId xmlns:p14="http://schemas.microsoft.com/office/powerpoint/2010/main" val="33318396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6BE4BF-210A-464B-A097-F4C0D5517634}" type="datetimeFigureOut">
              <a:rPr lang="en-US" smtClean="0"/>
              <a:t>2/9/2017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5B87C6-0BC0-43D5-AB16-FC9BF5956003}" type="slidenum">
              <a:rPr lang="en-US" smtClean="0"/>
              <a:t>‹#›</a:t>
            </a:fld>
            <a:endParaRPr lang="en-US"/>
          </a:p>
        </p:txBody>
      </p:sp>
    </p:spTree>
    <p:extLst>
      <p:ext uri="{BB962C8B-B14F-4D97-AF65-F5344CB8AC3E}">
        <p14:creationId xmlns:p14="http://schemas.microsoft.com/office/powerpoint/2010/main" val="2998179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A6BE4BF-210A-464B-A097-F4C0D5517634}" type="datetimeFigureOut">
              <a:rPr lang="en-US" smtClean="0"/>
              <a:t>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5B87C6-0BC0-43D5-AB16-FC9BF5956003}" type="slidenum">
              <a:rPr lang="en-US" smtClean="0"/>
              <a:t>‹#›</a:t>
            </a:fld>
            <a:endParaRPr lang="en-US"/>
          </a:p>
        </p:txBody>
      </p:sp>
    </p:spTree>
    <p:extLst>
      <p:ext uri="{BB962C8B-B14F-4D97-AF65-F5344CB8AC3E}">
        <p14:creationId xmlns:p14="http://schemas.microsoft.com/office/powerpoint/2010/main" val="3815629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6BE4BF-210A-464B-A097-F4C0D5517634}" type="datetimeFigureOut">
              <a:rPr lang="en-US" smtClean="0"/>
              <a:t>2/9/2017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5B87C6-0BC0-43D5-AB16-FC9BF5956003}" type="slidenum">
              <a:rPr lang="en-US" smtClean="0"/>
              <a:t>‹#›</a:t>
            </a:fld>
            <a:endParaRPr lang="en-US"/>
          </a:p>
        </p:txBody>
      </p:sp>
    </p:spTree>
    <p:extLst>
      <p:ext uri="{BB962C8B-B14F-4D97-AF65-F5344CB8AC3E}">
        <p14:creationId xmlns:p14="http://schemas.microsoft.com/office/powerpoint/2010/main" val="27285695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6BE4BF-210A-464B-A097-F4C0D5517634}" type="datetimeFigureOut">
              <a:rPr lang="en-US" smtClean="0"/>
              <a:t>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5B87C6-0BC0-43D5-AB16-FC9BF5956003}" type="slidenum">
              <a:rPr lang="en-US" smtClean="0"/>
              <a:t>‹#›</a:t>
            </a:fld>
            <a:endParaRPr lang="en-US"/>
          </a:p>
        </p:txBody>
      </p:sp>
    </p:spTree>
    <p:extLst>
      <p:ext uri="{BB962C8B-B14F-4D97-AF65-F5344CB8AC3E}">
        <p14:creationId xmlns:p14="http://schemas.microsoft.com/office/powerpoint/2010/main" val="29905732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6BE4BF-210A-464B-A097-F4C0D5517634}" type="datetimeFigureOut">
              <a:rPr lang="en-US" smtClean="0"/>
              <a:t>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5B87C6-0BC0-43D5-AB16-FC9BF5956003}" type="slidenum">
              <a:rPr lang="en-US" smtClean="0"/>
              <a:t>‹#›</a:t>
            </a:fld>
            <a:endParaRPr lang="en-US"/>
          </a:p>
        </p:txBody>
      </p:sp>
    </p:spTree>
    <p:extLst>
      <p:ext uri="{BB962C8B-B14F-4D97-AF65-F5344CB8AC3E}">
        <p14:creationId xmlns:p14="http://schemas.microsoft.com/office/powerpoint/2010/main" val="31058625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6BE4BF-210A-464B-A097-F4C0D5517634}" type="datetimeFigureOut">
              <a:rPr lang="en-US" smtClean="0"/>
              <a:t>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5B87C6-0BC0-43D5-AB16-FC9BF5956003}" type="slidenum">
              <a:rPr lang="en-US" smtClean="0"/>
              <a:t>‹#›</a:t>
            </a:fld>
            <a:endParaRPr lang="en-US"/>
          </a:p>
        </p:txBody>
      </p:sp>
    </p:spTree>
    <p:extLst>
      <p:ext uri="{BB962C8B-B14F-4D97-AF65-F5344CB8AC3E}">
        <p14:creationId xmlns:p14="http://schemas.microsoft.com/office/powerpoint/2010/main" val="149793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6BE4BF-210A-464B-A097-F4C0D5517634}" type="datetimeFigureOut">
              <a:rPr lang="en-US" smtClean="0"/>
              <a:t>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5B87C6-0BC0-43D5-AB16-FC9BF5956003}" type="slidenum">
              <a:rPr lang="en-US" smtClean="0"/>
              <a:t>‹#›</a:t>
            </a:fld>
            <a:endParaRPr lang="en-US"/>
          </a:p>
        </p:txBody>
      </p:sp>
    </p:spTree>
    <p:extLst>
      <p:ext uri="{BB962C8B-B14F-4D97-AF65-F5344CB8AC3E}">
        <p14:creationId xmlns:p14="http://schemas.microsoft.com/office/powerpoint/2010/main" val="1656507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6BE4BF-210A-464B-A097-F4C0D5517634}" type="datetimeFigureOut">
              <a:rPr lang="en-US" smtClean="0"/>
              <a:t>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5B87C6-0BC0-43D5-AB16-FC9BF5956003}" type="slidenum">
              <a:rPr lang="en-US" smtClean="0"/>
              <a:t>‹#›</a:t>
            </a:fld>
            <a:endParaRPr lang="en-US"/>
          </a:p>
        </p:txBody>
      </p:sp>
    </p:spTree>
    <p:extLst>
      <p:ext uri="{BB962C8B-B14F-4D97-AF65-F5344CB8AC3E}">
        <p14:creationId xmlns:p14="http://schemas.microsoft.com/office/powerpoint/2010/main" val="1679200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6BE4BF-210A-464B-A097-F4C0D5517634}" type="datetimeFigureOut">
              <a:rPr lang="en-US" smtClean="0"/>
              <a:t>2/9/2017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5B87C6-0BC0-43D5-AB16-FC9BF5956003}" type="slidenum">
              <a:rPr lang="en-US" smtClean="0"/>
              <a:t>‹#›</a:t>
            </a:fld>
            <a:endParaRPr lang="en-US"/>
          </a:p>
        </p:txBody>
      </p:sp>
    </p:spTree>
    <p:extLst>
      <p:ext uri="{BB962C8B-B14F-4D97-AF65-F5344CB8AC3E}">
        <p14:creationId xmlns:p14="http://schemas.microsoft.com/office/powerpoint/2010/main" val="1991289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6BE4BF-210A-464B-A097-F4C0D5517634}" type="datetimeFigureOut">
              <a:rPr lang="en-US" smtClean="0"/>
              <a:t>2/9/2017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5B87C6-0BC0-43D5-AB16-FC9BF5956003}" type="slidenum">
              <a:rPr lang="en-US" smtClean="0"/>
              <a:t>‹#›</a:t>
            </a:fld>
            <a:endParaRPr lang="en-US"/>
          </a:p>
        </p:txBody>
      </p:sp>
    </p:spTree>
    <p:extLst>
      <p:ext uri="{BB962C8B-B14F-4D97-AF65-F5344CB8AC3E}">
        <p14:creationId xmlns:p14="http://schemas.microsoft.com/office/powerpoint/2010/main" val="2210442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6BE4BF-210A-464B-A097-F4C0D5517634}" type="datetimeFigureOut">
              <a:rPr lang="en-US" smtClean="0"/>
              <a:t>2/9/2017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5B87C6-0BC0-43D5-AB16-FC9BF5956003}" type="slidenum">
              <a:rPr lang="en-US" smtClean="0"/>
              <a:t>‹#›</a:t>
            </a:fld>
            <a:endParaRPr lang="en-US"/>
          </a:p>
        </p:txBody>
      </p:sp>
    </p:spTree>
    <p:extLst>
      <p:ext uri="{BB962C8B-B14F-4D97-AF65-F5344CB8AC3E}">
        <p14:creationId xmlns:p14="http://schemas.microsoft.com/office/powerpoint/2010/main" val="195799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6BE4BF-210A-464B-A097-F4C0D5517634}" type="datetimeFigureOut">
              <a:rPr lang="en-US" smtClean="0"/>
              <a:t>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5B87C6-0BC0-43D5-AB16-FC9BF5956003}" type="slidenum">
              <a:rPr lang="en-US" smtClean="0"/>
              <a:t>‹#›</a:t>
            </a:fld>
            <a:endParaRPr lang="en-US"/>
          </a:p>
        </p:txBody>
      </p:sp>
    </p:spTree>
    <p:extLst>
      <p:ext uri="{BB962C8B-B14F-4D97-AF65-F5344CB8AC3E}">
        <p14:creationId xmlns:p14="http://schemas.microsoft.com/office/powerpoint/2010/main" val="3580354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6BE4BF-210A-464B-A097-F4C0D5517634}" type="datetimeFigureOut">
              <a:rPr lang="en-US" smtClean="0"/>
              <a:t>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5B87C6-0BC0-43D5-AB16-FC9BF5956003}" type="slidenum">
              <a:rPr lang="en-US" smtClean="0"/>
              <a:t>‹#›</a:t>
            </a:fld>
            <a:endParaRPr lang="en-US"/>
          </a:p>
        </p:txBody>
      </p:sp>
    </p:spTree>
    <p:extLst>
      <p:ext uri="{BB962C8B-B14F-4D97-AF65-F5344CB8AC3E}">
        <p14:creationId xmlns:p14="http://schemas.microsoft.com/office/powerpoint/2010/main" val="2609554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BE4BF-210A-464B-A097-F4C0D5517634}" type="datetimeFigureOut">
              <a:rPr lang="en-US" smtClean="0"/>
              <a:t>2/9/2017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5B87C6-0BC0-43D5-AB16-FC9BF5956003}" type="slidenum">
              <a:rPr lang="en-US" smtClean="0"/>
              <a:t>‹#›</a:t>
            </a:fld>
            <a:endParaRPr lang="en-US"/>
          </a:p>
        </p:txBody>
      </p:sp>
    </p:spTree>
    <p:extLst>
      <p:ext uri="{BB962C8B-B14F-4D97-AF65-F5344CB8AC3E}">
        <p14:creationId xmlns:p14="http://schemas.microsoft.com/office/powerpoint/2010/main" val="24880716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28650" y="897142"/>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2435629"/>
            <a:ext cx="7886700" cy="374133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C6BD1C-5A06-4382-B79A-BE058E6ABAD0}" type="datetimeFigureOut">
              <a:rPr lang="en-US" smtClean="0">
                <a:solidFill>
                  <a:prstClr val="black">
                    <a:tint val="75000"/>
                  </a:prstClr>
                </a:solidFill>
              </a:rPr>
              <a:pPr/>
              <a:t>2/9/2017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7DDA1B-D3FC-467B-BB78-FB317FCF7A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16756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Group 9"/>
          <p:cNvGrpSpPr/>
          <p:nvPr userDrawn="1"/>
        </p:nvGrpSpPr>
        <p:grpSpPr>
          <a:xfrm>
            <a:off x="0" y="0"/>
            <a:ext cx="9144000" cy="6858000"/>
            <a:chOff x="152400" y="152400"/>
            <a:chExt cx="9144000" cy="685800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2400" y="152400"/>
              <a:ext cx="9144000" cy="6858000"/>
            </a:xfrm>
            <a:prstGeom prst="rect">
              <a:avLst/>
            </a:prstGeom>
          </p:spPr>
        </p:pic>
        <p:sp>
          <p:nvSpPr>
            <p:cNvPr id="8" name="Date Placeholder 3"/>
            <p:cNvSpPr txBox="1">
              <a:spLocks/>
            </p:cNvSpPr>
            <p:nvPr userDrawn="1"/>
          </p:nvSpPr>
          <p:spPr>
            <a:xfrm>
              <a:off x="781050" y="6508751"/>
              <a:ext cx="20574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6BE4BF-210A-464B-A097-F4C0D5517634}" type="datetimeFigureOut">
                <a:rPr lang="en-US" smtClean="0"/>
                <a:pPr/>
                <a:t>2/9/2017</a:t>
              </a:fld>
              <a:endParaRPr lang="en-US"/>
            </a:p>
          </p:txBody>
        </p:sp>
        <p:sp>
          <p:nvSpPr>
            <p:cNvPr id="9" name="Slide Number Placeholder 5"/>
            <p:cNvSpPr txBox="1">
              <a:spLocks/>
            </p:cNvSpPr>
            <p:nvPr userDrawn="1"/>
          </p:nvSpPr>
          <p:spPr>
            <a:xfrm>
              <a:off x="6610350" y="6508751"/>
              <a:ext cx="20574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85B87C6-0BC0-43D5-AB16-FC9BF5956003}" type="slidenum">
                <a:rPr lang="en-US" smtClean="0"/>
                <a:pPr/>
                <a:t>‹#›</a:t>
              </a:fld>
              <a:endParaRPr lang="en-US"/>
            </a:p>
          </p:txBody>
        </p:sp>
      </p:grpSp>
      <p:sp>
        <p:nvSpPr>
          <p:cNvPr id="2" name="Title Placeholder 1"/>
          <p:cNvSpPr>
            <a:spLocks noGrp="1"/>
          </p:cNvSpPr>
          <p:nvPr>
            <p:ph type="title"/>
          </p:nvPr>
        </p:nvSpPr>
        <p:spPr>
          <a:xfrm>
            <a:off x="315468" y="1003079"/>
            <a:ext cx="8513064"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15468" y="2463578"/>
            <a:ext cx="8513064" cy="374904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BE4BF-210A-464B-A097-F4C0D5517634}" type="datetimeFigureOut">
              <a:rPr lang="en-US" smtClean="0"/>
              <a:t>2/9/2017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5B87C6-0BC0-43D5-AB16-FC9BF5956003}" type="slidenum">
              <a:rPr lang="en-US" smtClean="0"/>
              <a:t>‹#›</a:t>
            </a:fld>
            <a:endParaRPr lang="en-US"/>
          </a:p>
        </p:txBody>
      </p:sp>
    </p:spTree>
    <p:extLst>
      <p:ext uri="{BB962C8B-B14F-4D97-AF65-F5344CB8AC3E}">
        <p14:creationId xmlns:p14="http://schemas.microsoft.com/office/powerpoint/2010/main" val="145718304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gif"/><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clearinghouse.starnetlibraries.org/" TargetMode="Externa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www.starnetlibraries.org/upcoming-events/" TargetMode="External"/><Relationship Id="rId7"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http://www.starnetlibraries.org/2017eclipse/" TargetMode="External"/><Relationship Id="rId5" Type="http://schemas.openxmlformats.org/officeDocument/2006/relationships/hyperlink" Target="https://www.surveymonkey.com/r/B7F628G" TargetMode="External"/><Relationship Id="rId4" Type="http://schemas.openxmlformats.org/officeDocument/2006/relationships/hyperlink" Target="https://www.surveymonkey.com/r/GirlsSTEAMAhead2017"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hyperlink" Target="http://www.nasa.gov/offices/education/programs/national/ercn/home" TargetMode="External"/><Relationship Id="rId3" Type="http://schemas.openxmlformats.org/officeDocument/2006/relationships/hyperlink" Target="http://www.nasa.gov/about/speakers/nasa-speakers-howto.html" TargetMode="External"/><Relationship Id="rId7" Type="http://schemas.openxmlformats.org/officeDocument/2006/relationships/hyperlink" Target="http://solarsystem.nasa.gov/ssa"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nightsky.jpl.nasa.gov/" TargetMode="External"/><Relationship Id="rId5" Type="http://schemas.openxmlformats.org/officeDocument/2006/relationships/hyperlink" Target="http://www.visitnasa.com/" TargetMode="External"/><Relationship Id="rId4" Type="http://schemas.openxmlformats.org/officeDocument/2006/relationships/hyperlink" Target="https://www.nasa.gov/about/sites/index.html" TargetMode="External"/><Relationship Id="rId9" Type="http://schemas.openxmlformats.org/officeDocument/2006/relationships/hyperlink" Target="http://www.nasa.gov/offices/education/programs/national/spacegrant/home/index.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2.jpg"/><Relationship Id="rId7"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33.jp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38.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1.pn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jpg"/><Relationship Id="rId4" Type="http://schemas.openxmlformats.org/officeDocument/2006/relationships/image" Target="../media/image45.png"/><Relationship Id="rId9"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hyperlink" Target="https://apply.ala.org/nasalibraries/" TargetMode="Externa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mailto:publicprograms@ala.org" TargetMode="External"/><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apply.ala.org/nasalibraries/guidelines" TargetMode="Externa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2" Type="http://schemas.openxmlformats.org/officeDocument/2006/relationships/hyperlink" Target="mailto:publicprograms@ala.org" TargetMode="Externa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hyperlink" Target="https://apply.ala.org/nasalibraries/" TargetMode="Externa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2.JPG"/><Relationship Id="rId2" Type="http://schemas.openxmlformats.org/officeDocument/2006/relationships/image" Target="../media/image68.jpeg"/><Relationship Id="rId1" Type="http://schemas.openxmlformats.org/officeDocument/2006/relationships/slideLayout" Target="../slideLayouts/slideLayout1.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88399" y="2285966"/>
            <a:ext cx="2534438" cy="1435822"/>
          </a:xfrm>
        </p:spPr>
        <p:txBody>
          <a:bodyPr vert="horz" lIns="91440" tIns="45720" rIns="91440" bIns="45720" rtlCol="0" anchor="t">
            <a:normAutofit lnSpcReduction="10000"/>
          </a:bodyPr>
          <a:lstStyle/>
          <a:p>
            <a:pPr marL="0" indent="0" algn="ctr">
              <a:buNone/>
            </a:pPr>
            <a:endParaRPr lang="en-US" sz="2000" dirty="0"/>
          </a:p>
          <a:p>
            <a:pPr marL="0" indent="0" algn="ctr">
              <a:buNone/>
            </a:pPr>
            <a:endParaRPr lang="en-US" sz="1200" dirty="0"/>
          </a:p>
          <a:p>
            <a:pPr marL="0" indent="0" algn="ctr">
              <a:buNone/>
            </a:pPr>
            <a:endParaRPr lang="en-US" sz="1200" dirty="0"/>
          </a:p>
          <a:p>
            <a:pPr marL="0" indent="0" algn="ctr">
              <a:buNone/>
            </a:pPr>
            <a:r>
              <a:rPr lang="en-US" dirty="0"/>
              <a:t>Funded by </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4537" y="2542751"/>
            <a:ext cx="1825674" cy="150822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5021" y="4562168"/>
            <a:ext cx="2458637" cy="54717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061" y="5434146"/>
            <a:ext cx="1022095" cy="125948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3156" y="5638788"/>
            <a:ext cx="1698918" cy="917416"/>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2837" y="5579753"/>
            <a:ext cx="2251543" cy="725553"/>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4867" y="4501545"/>
            <a:ext cx="2376051" cy="878171"/>
          </a:xfrm>
          <a:prstGeom prst="rect">
            <a:avLst/>
          </a:prstGeom>
        </p:spPr>
      </p:pic>
      <p:sp>
        <p:nvSpPr>
          <p:cNvPr id="4" name="Rectangle 3"/>
          <p:cNvSpPr/>
          <p:nvPr/>
        </p:nvSpPr>
        <p:spPr>
          <a:xfrm>
            <a:off x="431880" y="1336709"/>
            <a:ext cx="8331119" cy="1126462"/>
          </a:xfrm>
          <a:prstGeom prst="rect">
            <a:avLst/>
          </a:prstGeom>
        </p:spPr>
        <p:txBody>
          <a:bodyPr wrap="square">
            <a:spAutoFit/>
          </a:bodyPr>
          <a:lstStyle/>
          <a:p>
            <a:pPr algn="ctr" defTabSz="914400" fontAlgn="base">
              <a:lnSpc>
                <a:spcPct val="80000"/>
              </a:lnSpc>
              <a:spcBef>
                <a:spcPct val="20000"/>
              </a:spcBef>
              <a:spcAft>
                <a:spcPct val="0"/>
              </a:spcAft>
              <a:defRPr/>
            </a:pPr>
            <a:r>
              <a:rPr lang="en-US" sz="2800" i="1">
                <a:solidFill>
                  <a:prstClr val="black"/>
                </a:solidFill>
                <a:latin typeface="Arial" charset="0"/>
              </a:rPr>
              <a:t>A National Earth and Space Science Initiative That Connects NASA, Public Libraries and Their Communities</a:t>
            </a:r>
            <a:r>
              <a:rPr lang="en-US" sz="2800" b="1">
                <a:solidFill>
                  <a:prstClr val="black"/>
                </a:solidFill>
                <a:latin typeface="Arial" charset="0"/>
              </a:rPr>
              <a:t> </a:t>
            </a:r>
            <a:endParaRPr lang="en-US" sz="2800">
              <a:solidFill>
                <a:prstClr val="black"/>
              </a:solidFill>
              <a:latin typeface="Arial" charset="0"/>
            </a:endParaRP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00133" y="4452117"/>
            <a:ext cx="2554482" cy="830206"/>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71596" y="5579753"/>
            <a:ext cx="2372504" cy="634234"/>
          </a:xfrm>
          <a:prstGeom prst="rect">
            <a:avLst/>
          </a:prstGeom>
        </p:spPr>
      </p:pic>
      <p:sp>
        <p:nvSpPr>
          <p:cNvPr id="6" name="TextBox 5"/>
          <p:cNvSpPr txBox="1"/>
          <p:nvPr/>
        </p:nvSpPr>
        <p:spPr>
          <a:xfrm>
            <a:off x="561108" y="2722418"/>
            <a:ext cx="3480955" cy="1200329"/>
          </a:xfrm>
          <a:prstGeom prst="rect">
            <a:avLst/>
          </a:prstGeom>
          <a:noFill/>
        </p:spPr>
        <p:txBody>
          <a:bodyPr wrap="square" rtlCol="0">
            <a:spAutoFit/>
          </a:bodyPr>
          <a:lstStyle/>
          <a:p>
            <a:r>
              <a:rPr lang="en-US" dirty="0"/>
              <a:t>If you are not connected to audio, please click “Communicate” at the top of your screen, and then click “Connect to Audio” or “Test Audio”</a:t>
            </a:r>
          </a:p>
        </p:txBody>
      </p:sp>
    </p:spTree>
    <p:extLst>
      <p:ext uri="{BB962C8B-B14F-4D97-AF65-F5344CB8AC3E}">
        <p14:creationId xmlns:p14="http://schemas.microsoft.com/office/powerpoint/2010/main" val="509311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742950"/>
            <a:ext cx="6130023" cy="5644558"/>
          </a:xfrm>
          <a:prstGeom prst="rect">
            <a:avLst/>
          </a:prstGeom>
        </p:spPr>
      </p:pic>
    </p:spTree>
    <p:extLst>
      <p:ext uri="{BB962C8B-B14F-4D97-AF65-F5344CB8AC3E}">
        <p14:creationId xmlns:p14="http://schemas.microsoft.com/office/powerpoint/2010/main" val="2324474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78672" y="1858278"/>
            <a:ext cx="6071632" cy="5109091"/>
          </a:xfrm>
          <a:prstGeom prst="rect">
            <a:avLst/>
          </a:prstGeom>
        </p:spPr>
        <p:txBody>
          <a:bodyPr wrap="square">
            <a:spAutoFit/>
          </a:bodyPr>
          <a:lstStyle/>
          <a:p>
            <a:pPr marL="457200" indent="-228600">
              <a:spcAft>
                <a:spcPts val="1200"/>
              </a:spcAft>
              <a:buFont typeface="+mj-lt"/>
              <a:buAutoNum type="arabicPeriod"/>
            </a:pPr>
            <a:r>
              <a:rPr lang="en-US" sz="3600" b="1"/>
              <a:t> Monmouth Public Library</a:t>
            </a:r>
            <a:r>
              <a:rPr lang="en-US" sz="3600"/>
              <a:t>, Monmouth, OR</a:t>
            </a:r>
          </a:p>
          <a:p>
            <a:pPr marL="457200" indent="-228600">
              <a:spcAft>
                <a:spcPts val="1200"/>
              </a:spcAft>
              <a:buFont typeface="+mj-lt"/>
              <a:buAutoNum type="arabicPeriod"/>
            </a:pPr>
            <a:endParaRPr lang="en-US" sz="1200"/>
          </a:p>
          <a:p>
            <a:pPr marL="457200" indent="-228600">
              <a:spcAft>
                <a:spcPts val="1200"/>
              </a:spcAft>
              <a:buFont typeface="+mj-lt"/>
              <a:buAutoNum type="arabicPeriod"/>
            </a:pPr>
            <a:r>
              <a:rPr lang="en-US" sz="3600" b="1"/>
              <a:t> Valley of the Tetons Library,</a:t>
            </a:r>
            <a:r>
              <a:rPr lang="en-US" sz="3600"/>
              <a:t> </a:t>
            </a:r>
            <a:r>
              <a:rPr lang="en-US" sz="3600" err="1"/>
              <a:t>Driggs</a:t>
            </a:r>
            <a:r>
              <a:rPr lang="en-US" sz="3600"/>
              <a:t>, ID</a:t>
            </a:r>
          </a:p>
          <a:p>
            <a:pPr marL="457200" indent="-228600">
              <a:spcAft>
                <a:spcPts val="1200"/>
              </a:spcAft>
              <a:buFont typeface="+mj-lt"/>
              <a:buAutoNum type="arabicPeriod"/>
            </a:pPr>
            <a:endParaRPr lang="en-US" sz="1200"/>
          </a:p>
          <a:p>
            <a:pPr marL="457200" indent="-228600">
              <a:spcAft>
                <a:spcPts val="1200"/>
              </a:spcAft>
              <a:buFont typeface="+mj-lt"/>
              <a:buAutoNum type="arabicPeriod"/>
            </a:pPr>
            <a:r>
              <a:rPr lang="en-US" sz="3600" b="1"/>
              <a:t>Festus Public Library</a:t>
            </a:r>
            <a:r>
              <a:rPr lang="en-US" sz="3600"/>
              <a:t>, Festus, MO </a:t>
            </a:r>
          </a:p>
          <a:p>
            <a:pPr marL="285750" indent="-285750">
              <a:spcAft>
                <a:spcPts val="1200"/>
              </a:spcAft>
              <a:buFont typeface="Arial" panose="020B0604020202020204" pitchFamily="34" charset="0"/>
              <a:buChar char="•"/>
            </a:pPr>
            <a:endParaRPr lang="en-US" sz="3600"/>
          </a:p>
        </p:txBody>
      </p:sp>
      <p:sp>
        <p:nvSpPr>
          <p:cNvPr id="4" name="TextBox 3"/>
          <p:cNvSpPr txBox="1"/>
          <p:nvPr/>
        </p:nvSpPr>
        <p:spPr>
          <a:xfrm>
            <a:off x="2961553" y="1027281"/>
            <a:ext cx="3774528" cy="830997"/>
          </a:xfrm>
          <a:prstGeom prst="rect">
            <a:avLst/>
          </a:prstGeom>
          <a:noFill/>
        </p:spPr>
        <p:txBody>
          <a:bodyPr wrap="square" rtlCol="0">
            <a:spAutoFit/>
          </a:bodyPr>
          <a:lstStyle/>
          <a:p>
            <a:r>
              <a:rPr lang="en-US" sz="4800">
                <a:solidFill>
                  <a:srgbClr val="0000FF"/>
                </a:solidFill>
              </a:rPr>
              <a:t>Pilot Libraries</a:t>
            </a:r>
          </a:p>
        </p:txBody>
      </p:sp>
      <p:pic>
        <p:nvPicPr>
          <p:cNvPr id="1026" name="Picture 2" descr="Festus Public Librar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43" r="1943"/>
          <a:stretch/>
        </p:blipFill>
        <p:spPr bwMode="auto">
          <a:xfrm>
            <a:off x="0" y="4999398"/>
            <a:ext cx="2628900" cy="17477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069" t="6398" r="3931" b="7990"/>
          <a:stretch/>
        </p:blipFill>
        <p:spPr>
          <a:xfrm>
            <a:off x="0" y="3032061"/>
            <a:ext cx="2628900" cy="1891862"/>
          </a:xfrm>
          <a:prstGeom prst="rect">
            <a:avLst/>
          </a:prstGeom>
        </p:spPr>
      </p:pic>
      <p:pic>
        <p:nvPicPr>
          <p:cNvPr id="1034" name="Picture 10" descr="Image result for monmouth public library"/>
          <p:cNvPicPr>
            <a:picLocks noChangeAspect="1" noChangeArrowheads="1"/>
          </p:cNvPicPr>
          <p:nvPr/>
        </p:nvPicPr>
        <p:blipFill rotWithShape="1">
          <a:blip r:embed="rId5">
            <a:extLst>
              <a:ext uri="{28A0092B-C50C-407E-A947-70E740481C1C}">
                <a14:useLocalDpi xmlns:a14="http://schemas.microsoft.com/office/drawing/2010/main" val="0"/>
              </a:ext>
            </a:extLst>
          </a:blip>
          <a:srcRect l="22855" b="24289"/>
          <a:stretch/>
        </p:blipFill>
        <p:spPr bwMode="auto">
          <a:xfrm>
            <a:off x="0" y="1027281"/>
            <a:ext cx="2621148" cy="1929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80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17073" y="979332"/>
            <a:ext cx="5359779" cy="5262979"/>
          </a:xfrm>
          <a:prstGeom prst="rect">
            <a:avLst/>
          </a:prstGeom>
          <a:noFill/>
        </p:spPr>
        <p:txBody>
          <a:bodyPr wrap="square" rtlCol="0">
            <a:spAutoFit/>
          </a:bodyPr>
          <a:lstStyle/>
          <a:p>
            <a:pPr marL="285750" indent="-285750">
              <a:buFont typeface="Arial" charset="0"/>
              <a:buChar char="•"/>
            </a:pPr>
            <a:r>
              <a:rPr lang="en-US" sz="2800" b="1"/>
              <a:t>Conduct Community Dialogues</a:t>
            </a:r>
          </a:p>
          <a:p>
            <a:endParaRPr lang="en-US" sz="1400"/>
          </a:p>
          <a:p>
            <a:pPr marL="285750" indent="-285750">
              <a:buFont typeface="Arial" charset="0"/>
              <a:buChar char="•"/>
            </a:pPr>
            <a:r>
              <a:rPr lang="en-US" sz="2800" b="1"/>
              <a:t>Prototype</a:t>
            </a:r>
            <a:r>
              <a:rPr lang="en-US" sz="2800"/>
              <a:t> hands-on, digital and visualization-based activities for use in the library setting.</a:t>
            </a:r>
          </a:p>
          <a:p>
            <a:pPr marL="285750" indent="-285750">
              <a:buFont typeface="Arial" charset="0"/>
              <a:buChar char="•"/>
            </a:pPr>
            <a:endParaRPr lang="en-US" sz="1400"/>
          </a:p>
          <a:p>
            <a:pPr marL="285750" indent="-285750">
              <a:buFont typeface="Arial" charset="0"/>
              <a:buChar char="•"/>
            </a:pPr>
            <a:r>
              <a:rPr lang="en-US" sz="2800" b="1"/>
              <a:t>Conduct professional development </a:t>
            </a:r>
            <a:r>
              <a:rPr lang="en-US" sz="2800"/>
              <a:t>for pilot site staff around use of items like telescopes/binoculars, and general facilitation tips around interpreting NASA-based activities and data.</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54711"/>
            <a:ext cx="3476368" cy="260727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7778"/>
            <a:ext cx="3476368" cy="2607276"/>
          </a:xfrm>
          <a:prstGeom prst="rect">
            <a:avLst/>
          </a:prstGeom>
        </p:spPr>
      </p:pic>
    </p:spTree>
    <p:extLst>
      <p:ext uri="{BB962C8B-B14F-4D97-AF65-F5344CB8AC3E}">
        <p14:creationId xmlns:p14="http://schemas.microsoft.com/office/powerpoint/2010/main" val="4158455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2771" y="1882196"/>
            <a:ext cx="8196942" cy="3877985"/>
          </a:xfrm>
          <a:prstGeom prst="rect">
            <a:avLst/>
          </a:prstGeom>
        </p:spPr>
        <p:txBody>
          <a:bodyPr wrap="square">
            <a:spAutoFit/>
          </a:bodyPr>
          <a:lstStyle/>
          <a:p>
            <a:pPr>
              <a:spcAft>
                <a:spcPts val="1200"/>
              </a:spcAft>
            </a:pPr>
            <a:r>
              <a:rPr lang="en-US" sz="3600" dirty="0"/>
              <a:t>Goals:</a:t>
            </a:r>
          </a:p>
          <a:p>
            <a:pPr marL="457200" indent="-457200">
              <a:spcAft>
                <a:spcPts val="1200"/>
              </a:spcAft>
              <a:buFont typeface="+mj-lt"/>
              <a:buAutoNum type="arabicPeriod"/>
            </a:pPr>
            <a:r>
              <a:rPr lang="en-US" sz="3600" dirty="0"/>
              <a:t>Strengthen librarians’ roles</a:t>
            </a:r>
          </a:p>
          <a:p>
            <a:pPr marL="457200" indent="-457200">
              <a:spcAft>
                <a:spcPts val="1200"/>
              </a:spcAft>
              <a:buFont typeface="+mj-lt"/>
              <a:buAutoNum type="arabicPeriod"/>
            </a:pPr>
            <a:r>
              <a:rPr lang="en-US" sz="3600" dirty="0"/>
              <a:t>Identify underrepresented community groups</a:t>
            </a:r>
          </a:p>
          <a:p>
            <a:pPr marL="457200" indent="-457200">
              <a:spcAft>
                <a:spcPts val="1200"/>
              </a:spcAft>
              <a:buFont typeface="+mj-lt"/>
              <a:buAutoNum type="arabicPeriod"/>
            </a:pPr>
            <a:r>
              <a:rPr lang="en-US" sz="3600" dirty="0"/>
              <a:t>Identify possible collaborations and partnerships within the community </a:t>
            </a:r>
          </a:p>
        </p:txBody>
      </p:sp>
      <p:sp>
        <p:nvSpPr>
          <p:cNvPr id="4" name="TextBox 3"/>
          <p:cNvSpPr txBox="1"/>
          <p:nvPr/>
        </p:nvSpPr>
        <p:spPr>
          <a:xfrm>
            <a:off x="402770" y="1085904"/>
            <a:ext cx="8196943" cy="707886"/>
          </a:xfrm>
          <a:prstGeom prst="rect">
            <a:avLst/>
          </a:prstGeom>
          <a:noFill/>
        </p:spPr>
        <p:txBody>
          <a:bodyPr wrap="square" rtlCol="0">
            <a:spAutoFit/>
          </a:bodyPr>
          <a:lstStyle/>
          <a:p>
            <a:pPr algn="ctr"/>
            <a:r>
              <a:rPr lang="en-US" sz="4000" dirty="0">
                <a:solidFill>
                  <a:srgbClr val="0000FF"/>
                </a:solidFill>
              </a:rPr>
              <a:t>Community Dialogue Events (required)</a:t>
            </a:r>
          </a:p>
        </p:txBody>
      </p:sp>
    </p:spTree>
    <p:extLst>
      <p:ext uri="{BB962C8B-B14F-4D97-AF65-F5344CB8AC3E}">
        <p14:creationId xmlns:p14="http://schemas.microsoft.com/office/powerpoint/2010/main" val="367809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0179" y="1069915"/>
            <a:ext cx="8001000" cy="1200329"/>
          </a:xfrm>
          <a:prstGeom prst="rect">
            <a:avLst/>
          </a:prstGeom>
          <a:noFill/>
        </p:spPr>
        <p:txBody>
          <a:bodyPr wrap="square" rtlCol="0">
            <a:spAutoFit/>
          </a:bodyPr>
          <a:lstStyle/>
          <a:p>
            <a:r>
              <a:rPr lang="en-US" sz="3600" dirty="0">
                <a:solidFill>
                  <a:srgbClr val="0000FF"/>
                </a:solidFill>
              </a:rPr>
              <a:t>Cross-divisional Focus Areas represented in NASA STEM Facilitation Kits</a:t>
            </a:r>
          </a:p>
        </p:txBody>
      </p:sp>
      <p:sp>
        <p:nvSpPr>
          <p:cNvPr id="3" name="TextBox 2"/>
          <p:cNvSpPr txBox="1"/>
          <p:nvPr/>
        </p:nvSpPr>
        <p:spPr>
          <a:xfrm>
            <a:off x="266661" y="2647250"/>
            <a:ext cx="5155718" cy="301621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3200" dirty="0"/>
              <a:t>Sun-Earth-Moon Connections </a:t>
            </a:r>
          </a:p>
          <a:p>
            <a:pPr marL="285750" indent="-285750">
              <a:spcAft>
                <a:spcPts val="1200"/>
              </a:spcAft>
              <a:buFont typeface="Arial" panose="020B0604020202020204" pitchFamily="34" charset="0"/>
              <a:buChar char="•"/>
            </a:pPr>
            <a:r>
              <a:rPr lang="en-US" sz="3200" dirty="0"/>
              <a:t>Expanding Your Senses</a:t>
            </a:r>
          </a:p>
          <a:p>
            <a:pPr marL="285750" indent="-285750">
              <a:spcAft>
                <a:spcPts val="1200"/>
              </a:spcAft>
              <a:buFont typeface="Arial" panose="020B0604020202020204" pitchFamily="34" charset="0"/>
              <a:buChar char="•"/>
            </a:pPr>
            <a:r>
              <a:rPr lang="en-US" sz="3200" dirty="0"/>
              <a:t>Search for Habitable Worlds</a:t>
            </a:r>
          </a:p>
          <a:p>
            <a:pPr marL="285750" indent="-285750">
              <a:spcAft>
                <a:spcPts val="1200"/>
              </a:spcAft>
              <a:buFont typeface="Arial" panose="020B0604020202020204" pitchFamily="34" charset="0"/>
              <a:buChar char="•"/>
            </a:pPr>
            <a:r>
              <a:rPr lang="en-US" sz="3200" dirty="0"/>
              <a:t>Exploration</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4392" y="2347448"/>
            <a:ext cx="3615815" cy="3615815"/>
          </a:xfrm>
          <a:prstGeom prst="rect">
            <a:avLst/>
          </a:prstGeom>
        </p:spPr>
      </p:pic>
    </p:spTree>
    <p:extLst>
      <p:ext uri="{BB962C8B-B14F-4D97-AF65-F5344CB8AC3E}">
        <p14:creationId xmlns:p14="http://schemas.microsoft.com/office/powerpoint/2010/main" val="3587850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06780" y="1039091"/>
            <a:ext cx="5860472" cy="1015663"/>
          </a:xfrm>
          <a:prstGeom prst="rect">
            <a:avLst/>
          </a:prstGeom>
          <a:noFill/>
        </p:spPr>
        <p:txBody>
          <a:bodyPr wrap="square" rtlCol="0">
            <a:spAutoFit/>
          </a:bodyPr>
          <a:lstStyle/>
          <a:p>
            <a:r>
              <a:rPr lang="en-US" sz="2400" b="1" dirty="0"/>
              <a:t>Kit A: Sun-Earth-Moon Connections</a:t>
            </a:r>
          </a:p>
          <a:p>
            <a:endParaRPr lang="en-US" dirty="0"/>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258799239"/>
              </p:ext>
            </p:extLst>
          </p:nvPr>
        </p:nvGraphicFramePr>
        <p:xfrm>
          <a:off x="259772" y="1843809"/>
          <a:ext cx="2576945" cy="2468880"/>
        </p:xfrm>
        <a:graphic>
          <a:graphicData uri="http://schemas.openxmlformats.org/drawingml/2006/table">
            <a:tbl>
              <a:tblPr firstRow="1" bandRow="1">
                <a:tableStyleId>{5C22544A-7EE6-4342-B048-85BDC9FD1C3A}</a:tableStyleId>
              </a:tblPr>
              <a:tblGrid>
                <a:gridCol w="2576945">
                  <a:extLst>
                    <a:ext uri="{9D8B030D-6E8A-4147-A177-3AD203B41FA5}">
                      <a16:colId xmlns:a16="http://schemas.microsoft.com/office/drawing/2014/main" val="505045425"/>
                    </a:ext>
                  </a:extLst>
                </a:gridCol>
              </a:tblGrid>
              <a:tr h="291667">
                <a:tc>
                  <a:txBody>
                    <a:bodyPr/>
                    <a:lstStyle/>
                    <a:p>
                      <a:r>
                        <a:rPr lang="en-US" dirty="0"/>
                        <a:t>Hands-On STEM Tools</a:t>
                      </a:r>
                    </a:p>
                  </a:txBody>
                  <a:tcPr/>
                </a:tc>
                <a:extLst>
                  <a:ext uri="{0D108BD9-81ED-4DB2-BD59-A6C34878D82A}">
                    <a16:rowId xmlns:a16="http://schemas.microsoft.com/office/drawing/2014/main" val="3443508778"/>
                  </a:ext>
                </a:extLst>
              </a:tr>
              <a:tr h="291667">
                <a:tc>
                  <a:txBody>
                    <a:bodyPr/>
                    <a:lstStyle/>
                    <a:p>
                      <a:r>
                        <a:rPr lang="en-US" dirty="0"/>
                        <a:t>Tablet (with apps and sensors)</a:t>
                      </a:r>
                    </a:p>
                  </a:txBody>
                  <a:tcPr/>
                </a:tc>
                <a:extLst>
                  <a:ext uri="{0D108BD9-81ED-4DB2-BD59-A6C34878D82A}">
                    <a16:rowId xmlns:a16="http://schemas.microsoft.com/office/drawing/2014/main" val="1636496029"/>
                  </a:ext>
                </a:extLst>
              </a:tr>
              <a:tr h="291667">
                <a:tc>
                  <a:txBody>
                    <a:bodyPr/>
                    <a:lstStyle/>
                    <a:p>
                      <a:r>
                        <a:rPr lang="en-US" dirty="0" err="1"/>
                        <a:t>Sunoculars</a:t>
                      </a:r>
                      <a:r>
                        <a:rPr lang="en-US" dirty="0"/>
                        <a:t> (3)</a:t>
                      </a:r>
                    </a:p>
                  </a:txBody>
                  <a:tcPr/>
                </a:tc>
                <a:extLst>
                  <a:ext uri="{0D108BD9-81ED-4DB2-BD59-A6C34878D82A}">
                    <a16:rowId xmlns:a16="http://schemas.microsoft.com/office/drawing/2014/main" val="2575692304"/>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Snap Circuits Light Kit</a:t>
                      </a:r>
                    </a:p>
                  </a:txBody>
                  <a:tcPr/>
                </a:tc>
                <a:extLst>
                  <a:ext uri="{0D108BD9-81ED-4DB2-BD59-A6C34878D82A}">
                    <a16:rowId xmlns:a16="http://schemas.microsoft.com/office/drawing/2014/main" val="3959244894"/>
                  </a:ext>
                </a:extLst>
              </a:tr>
              <a:tr h="291667">
                <a:tc>
                  <a:txBody>
                    <a:bodyPr/>
                    <a:lstStyle/>
                    <a:p>
                      <a:r>
                        <a:rPr lang="en-US" dirty="0"/>
                        <a:t>Infrared Thermometer</a:t>
                      </a:r>
                    </a:p>
                  </a:txBody>
                  <a:tcPr/>
                </a:tc>
                <a:extLst>
                  <a:ext uri="{0D108BD9-81ED-4DB2-BD59-A6C34878D82A}">
                    <a16:rowId xmlns:a16="http://schemas.microsoft.com/office/drawing/2014/main" val="3649523014"/>
                  </a:ext>
                </a:extLst>
              </a:tr>
              <a:tr h="291667">
                <a:tc>
                  <a:txBody>
                    <a:bodyPr/>
                    <a:lstStyle/>
                    <a:p>
                      <a:r>
                        <a:rPr lang="en-US" dirty="0"/>
                        <a:t>Pop-up Green Screen</a:t>
                      </a:r>
                    </a:p>
                  </a:txBody>
                  <a:tcPr/>
                </a:tc>
                <a:extLst>
                  <a:ext uri="{0D108BD9-81ED-4DB2-BD59-A6C34878D82A}">
                    <a16:rowId xmlns:a16="http://schemas.microsoft.com/office/drawing/2014/main" val="3730137646"/>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241654251"/>
              </p:ext>
            </p:extLst>
          </p:nvPr>
        </p:nvGraphicFramePr>
        <p:xfrm>
          <a:off x="3190009" y="1843809"/>
          <a:ext cx="2379518" cy="2595880"/>
        </p:xfrm>
        <a:graphic>
          <a:graphicData uri="http://schemas.openxmlformats.org/drawingml/2006/table">
            <a:tbl>
              <a:tblPr firstRow="1" bandRow="1">
                <a:tableStyleId>{5C22544A-7EE6-4342-B048-85BDC9FD1C3A}</a:tableStyleId>
              </a:tblPr>
              <a:tblGrid>
                <a:gridCol w="2379518">
                  <a:extLst>
                    <a:ext uri="{9D8B030D-6E8A-4147-A177-3AD203B41FA5}">
                      <a16:colId xmlns:a16="http://schemas.microsoft.com/office/drawing/2014/main" val="3472798997"/>
                    </a:ext>
                  </a:extLst>
                </a:gridCol>
              </a:tblGrid>
              <a:tr h="370840">
                <a:tc>
                  <a:txBody>
                    <a:bodyPr/>
                    <a:lstStyle/>
                    <a:p>
                      <a:r>
                        <a:rPr lang="en-US" dirty="0"/>
                        <a:t>Activity in a Bag</a:t>
                      </a:r>
                    </a:p>
                  </a:txBody>
                  <a:tcPr/>
                </a:tc>
                <a:extLst>
                  <a:ext uri="{0D108BD9-81ED-4DB2-BD59-A6C34878D82A}">
                    <a16:rowId xmlns:a16="http://schemas.microsoft.com/office/drawing/2014/main" val="1860102717"/>
                  </a:ext>
                </a:extLst>
              </a:tr>
              <a:tr h="370840">
                <a:tc>
                  <a:txBody>
                    <a:bodyPr/>
                    <a:lstStyle/>
                    <a:p>
                      <a:r>
                        <a:rPr lang="en-US" dirty="0"/>
                        <a:t>Eclipse on a Stick </a:t>
                      </a:r>
                    </a:p>
                  </a:txBody>
                  <a:tcPr/>
                </a:tc>
                <a:extLst>
                  <a:ext uri="{0D108BD9-81ED-4DB2-BD59-A6C34878D82A}">
                    <a16:rowId xmlns:a16="http://schemas.microsoft.com/office/drawing/2014/main" val="2574704129"/>
                  </a:ext>
                </a:extLst>
              </a:tr>
              <a:tr h="370840">
                <a:tc>
                  <a:txBody>
                    <a:bodyPr/>
                    <a:lstStyle/>
                    <a:p>
                      <a:r>
                        <a:rPr lang="en-US" dirty="0"/>
                        <a:t>U/V Kid</a:t>
                      </a:r>
                    </a:p>
                  </a:txBody>
                  <a:tcPr/>
                </a:tc>
                <a:extLst>
                  <a:ext uri="{0D108BD9-81ED-4DB2-BD59-A6C34878D82A}">
                    <a16:rowId xmlns:a16="http://schemas.microsoft.com/office/drawing/2014/main" val="2827781578"/>
                  </a:ext>
                </a:extLst>
              </a:tr>
              <a:tr h="370840">
                <a:tc>
                  <a:txBody>
                    <a:bodyPr/>
                    <a:lstStyle/>
                    <a:p>
                      <a:r>
                        <a:rPr lang="en-US" dirty="0"/>
                        <a:t>Jump to Jupiter</a:t>
                      </a:r>
                    </a:p>
                  </a:txBody>
                  <a:tcPr/>
                </a:tc>
                <a:extLst>
                  <a:ext uri="{0D108BD9-81ED-4DB2-BD59-A6C34878D82A}">
                    <a16:rowId xmlns:a16="http://schemas.microsoft.com/office/drawing/2014/main" val="2399835129"/>
                  </a:ext>
                </a:extLst>
              </a:tr>
              <a:tr h="370840">
                <a:tc>
                  <a:txBody>
                    <a:bodyPr/>
                    <a:lstStyle/>
                    <a:p>
                      <a:r>
                        <a:rPr lang="en-US" dirty="0"/>
                        <a:t>Tides</a:t>
                      </a:r>
                    </a:p>
                  </a:txBody>
                  <a:tcPr/>
                </a:tc>
                <a:extLst>
                  <a:ext uri="{0D108BD9-81ED-4DB2-BD59-A6C34878D82A}">
                    <a16:rowId xmlns:a16="http://schemas.microsoft.com/office/drawing/2014/main" val="2043554424"/>
                  </a:ext>
                </a:extLst>
              </a:tr>
              <a:tr h="370840">
                <a:tc>
                  <a:txBody>
                    <a:bodyPr/>
                    <a:lstStyle/>
                    <a:p>
                      <a:r>
                        <a:rPr lang="en-US" dirty="0"/>
                        <a:t>TBD</a:t>
                      </a:r>
                    </a:p>
                  </a:txBody>
                  <a:tcPr/>
                </a:tc>
                <a:extLst>
                  <a:ext uri="{0D108BD9-81ED-4DB2-BD59-A6C34878D82A}">
                    <a16:rowId xmlns:a16="http://schemas.microsoft.com/office/drawing/2014/main" val="4223791384"/>
                  </a:ext>
                </a:extLst>
              </a:tr>
              <a:tr h="370840">
                <a:tc>
                  <a:txBody>
                    <a:bodyPr/>
                    <a:lstStyle/>
                    <a:p>
                      <a:r>
                        <a:rPr lang="en-US" dirty="0"/>
                        <a:t>TBD</a:t>
                      </a:r>
                    </a:p>
                  </a:txBody>
                  <a:tcPr/>
                </a:tc>
                <a:extLst>
                  <a:ext uri="{0D108BD9-81ED-4DB2-BD59-A6C34878D82A}">
                    <a16:rowId xmlns:a16="http://schemas.microsoft.com/office/drawing/2014/main" val="123078956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864482946"/>
              </p:ext>
            </p:extLst>
          </p:nvPr>
        </p:nvGraphicFramePr>
        <p:xfrm>
          <a:off x="5922819" y="1843809"/>
          <a:ext cx="2244433" cy="1112520"/>
        </p:xfrm>
        <a:graphic>
          <a:graphicData uri="http://schemas.openxmlformats.org/drawingml/2006/table">
            <a:tbl>
              <a:tblPr firstRow="1" bandRow="1">
                <a:tableStyleId>{5C22544A-7EE6-4342-B048-85BDC9FD1C3A}</a:tableStyleId>
              </a:tblPr>
              <a:tblGrid>
                <a:gridCol w="2244433">
                  <a:extLst>
                    <a:ext uri="{9D8B030D-6E8A-4147-A177-3AD203B41FA5}">
                      <a16:colId xmlns:a16="http://schemas.microsoft.com/office/drawing/2014/main" val="1025273358"/>
                    </a:ext>
                  </a:extLst>
                </a:gridCol>
              </a:tblGrid>
              <a:tr h="370840">
                <a:tc>
                  <a:txBody>
                    <a:bodyPr/>
                    <a:lstStyle/>
                    <a:p>
                      <a:r>
                        <a:rPr lang="en-US" dirty="0"/>
                        <a:t>Books</a:t>
                      </a:r>
                    </a:p>
                  </a:txBody>
                  <a:tcPr/>
                </a:tc>
                <a:extLst>
                  <a:ext uri="{0D108BD9-81ED-4DB2-BD59-A6C34878D82A}">
                    <a16:rowId xmlns:a16="http://schemas.microsoft.com/office/drawing/2014/main" val="1087182136"/>
                  </a:ext>
                </a:extLst>
              </a:tr>
              <a:tr h="370840">
                <a:tc>
                  <a:txBody>
                    <a:bodyPr/>
                    <a:lstStyle/>
                    <a:p>
                      <a:r>
                        <a:rPr lang="en-US" dirty="0" err="1"/>
                        <a:t>Moonbear’s</a:t>
                      </a:r>
                      <a:r>
                        <a:rPr lang="en-US" dirty="0"/>
                        <a:t> Shadow</a:t>
                      </a:r>
                    </a:p>
                  </a:txBody>
                  <a:tcPr/>
                </a:tc>
                <a:extLst>
                  <a:ext uri="{0D108BD9-81ED-4DB2-BD59-A6C34878D82A}">
                    <a16:rowId xmlns:a16="http://schemas.microsoft.com/office/drawing/2014/main" val="2503687802"/>
                  </a:ext>
                </a:extLst>
              </a:tr>
              <a:tr h="370840">
                <a:tc>
                  <a:txBody>
                    <a:bodyPr/>
                    <a:lstStyle/>
                    <a:p>
                      <a:r>
                        <a:rPr lang="en-US" dirty="0"/>
                        <a:t>The Big Eclipse</a:t>
                      </a:r>
                    </a:p>
                  </a:txBody>
                  <a:tcPr/>
                </a:tc>
                <a:extLst>
                  <a:ext uri="{0D108BD9-81ED-4DB2-BD59-A6C34878D82A}">
                    <a16:rowId xmlns:a16="http://schemas.microsoft.com/office/drawing/2014/main" val="3619942678"/>
                  </a:ext>
                </a:extLst>
              </a:tr>
            </a:tbl>
          </a:graphicData>
        </a:graphic>
      </p:graphicFrame>
      <p:pic>
        <p:nvPicPr>
          <p:cNvPr id="9" name="Picture 8"/>
          <p:cNvPicPr>
            <a:picLocks noChangeAspect="1"/>
          </p:cNvPicPr>
          <p:nvPr/>
        </p:nvPicPr>
        <p:blipFill>
          <a:blip r:embed="rId3"/>
          <a:stretch>
            <a:fillRect/>
          </a:stretch>
        </p:blipFill>
        <p:spPr>
          <a:xfrm>
            <a:off x="5922819" y="3444009"/>
            <a:ext cx="2715093" cy="2715093"/>
          </a:xfrm>
          <a:prstGeom prst="rect">
            <a:avLst/>
          </a:prstGeom>
        </p:spPr>
      </p:pic>
    </p:spTree>
    <p:extLst>
      <p:ext uri="{BB962C8B-B14F-4D97-AF65-F5344CB8AC3E}">
        <p14:creationId xmlns:p14="http://schemas.microsoft.com/office/powerpoint/2010/main" val="3509009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06780" y="1039091"/>
            <a:ext cx="5860472" cy="1015663"/>
          </a:xfrm>
          <a:prstGeom prst="rect">
            <a:avLst/>
          </a:prstGeom>
          <a:noFill/>
        </p:spPr>
        <p:txBody>
          <a:bodyPr wrap="square" rtlCol="0">
            <a:spAutoFit/>
          </a:bodyPr>
          <a:lstStyle/>
          <a:p>
            <a:r>
              <a:rPr lang="en-US" sz="2400" b="1" dirty="0"/>
              <a:t>Kit B: Expanding Your Senses</a:t>
            </a:r>
          </a:p>
          <a:p>
            <a:endParaRPr lang="en-US" dirty="0"/>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727854307"/>
              </p:ext>
            </p:extLst>
          </p:nvPr>
        </p:nvGraphicFramePr>
        <p:xfrm>
          <a:off x="259772" y="1843809"/>
          <a:ext cx="2576945" cy="3291840"/>
        </p:xfrm>
        <a:graphic>
          <a:graphicData uri="http://schemas.openxmlformats.org/drawingml/2006/table">
            <a:tbl>
              <a:tblPr firstRow="1" bandRow="1">
                <a:tableStyleId>{5C22544A-7EE6-4342-B048-85BDC9FD1C3A}</a:tableStyleId>
              </a:tblPr>
              <a:tblGrid>
                <a:gridCol w="2576945">
                  <a:extLst>
                    <a:ext uri="{9D8B030D-6E8A-4147-A177-3AD203B41FA5}">
                      <a16:colId xmlns:a16="http://schemas.microsoft.com/office/drawing/2014/main" val="505045425"/>
                    </a:ext>
                  </a:extLst>
                </a:gridCol>
              </a:tblGrid>
              <a:tr h="291667">
                <a:tc>
                  <a:txBody>
                    <a:bodyPr/>
                    <a:lstStyle/>
                    <a:p>
                      <a:r>
                        <a:rPr lang="en-US" dirty="0"/>
                        <a:t>Hands-On STEM Tools</a:t>
                      </a:r>
                    </a:p>
                  </a:txBody>
                  <a:tcPr/>
                </a:tc>
                <a:extLst>
                  <a:ext uri="{0D108BD9-81ED-4DB2-BD59-A6C34878D82A}">
                    <a16:rowId xmlns:a16="http://schemas.microsoft.com/office/drawing/2014/main" val="3443508778"/>
                  </a:ext>
                </a:extLst>
              </a:tr>
              <a:tr h="291667">
                <a:tc>
                  <a:txBody>
                    <a:bodyPr/>
                    <a:lstStyle/>
                    <a:p>
                      <a:r>
                        <a:rPr lang="en-US" dirty="0"/>
                        <a:t>4.5 inch </a:t>
                      </a:r>
                      <a:r>
                        <a:rPr lang="en-US" dirty="0" err="1"/>
                        <a:t>Dobsonian</a:t>
                      </a:r>
                      <a:r>
                        <a:rPr lang="en-US" dirty="0"/>
                        <a:t> Telescope and accessories</a:t>
                      </a:r>
                    </a:p>
                  </a:txBody>
                  <a:tcPr/>
                </a:tc>
                <a:extLst>
                  <a:ext uri="{0D108BD9-81ED-4DB2-BD59-A6C34878D82A}">
                    <a16:rowId xmlns:a16="http://schemas.microsoft.com/office/drawing/2014/main" val="1636496029"/>
                  </a:ext>
                </a:extLst>
              </a:tr>
              <a:tr h="291667">
                <a:tc>
                  <a:txBody>
                    <a:bodyPr/>
                    <a:lstStyle/>
                    <a:p>
                      <a:r>
                        <a:rPr lang="en-US" dirty="0"/>
                        <a:t>Binoculars</a:t>
                      </a:r>
                    </a:p>
                  </a:txBody>
                  <a:tcPr/>
                </a:tc>
                <a:extLst>
                  <a:ext uri="{0D108BD9-81ED-4DB2-BD59-A6C34878D82A}">
                    <a16:rowId xmlns:a16="http://schemas.microsoft.com/office/drawing/2014/main" val="2575692304"/>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Duo-Scope Microscope and Slides</a:t>
                      </a:r>
                    </a:p>
                  </a:txBody>
                  <a:tcPr/>
                </a:tc>
                <a:extLst>
                  <a:ext uri="{0D108BD9-81ED-4DB2-BD59-A6C34878D82A}">
                    <a16:rowId xmlns:a16="http://schemas.microsoft.com/office/drawing/2014/main" val="3959244894"/>
                  </a:ext>
                </a:extLst>
              </a:tr>
              <a:tr h="291667">
                <a:tc>
                  <a:txBody>
                    <a:bodyPr/>
                    <a:lstStyle/>
                    <a:p>
                      <a:r>
                        <a:rPr lang="en-US" dirty="0"/>
                        <a:t>Handheld USB Microscope</a:t>
                      </a:r>
                    </a:p>
                  </a:txBody>
                  <a:tcPr/>
                </a:tc>
                <a:extLst>
                  <a:ext uri="{0D108BD9-81ED-4DB2-BD59-A6C34878D82A}">
                    <a16:rowId xmlns:a16="http://schemas.microsoft.com/office/drawing/2014/main" val="3649523014"/>
                  </a:ext>
                </a:extLst>
              </a:tr>
              <a:tr h="291667">
                <a:tc>
                  <a:txBody>
                    <a:bodyPr/>
                    <a:lstStyle/>
                    <a:p>
                      <a:r>
                        <a:rPr lang="en-US" dirty="0"/>
                        <a:t>Meteorite/Meteor-wrong</a:t>
                      </a:r>
                    </a:p>
                  </a:txBody>
                  <a:tcPr/>
                </a:tc>
                <a:extLst>
                  <a:ext uri="{0D108BD9-81ED-4DB2-BD59-A6C34878D82A}">
                    <a16:rowId xmlns:a16="http://schemas.microsoft.com/office/drawing/2014/main" val="3730137646"/>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948700063"/>
              </p:ext>
            </p:extLst>
          </p:nvPr>
        </p:nvGraphicFramePr>
        <p:xfrm>
          <a:off x="3190009" y="1843809"/>
          <a:ext cx="2379518" cy="1483360"/>
        </p:xfrm>
        <a:graphic>
          <a:graphicData uri="http://schemas.openxmlformats.org/drawingml/2006/table">
            <a:tbl>
              <a:tblPr firstRow="1" bandRow="1">
                <a:tableStyleId>{5C22544A-7EE6-4342-B048-85BDC9FD1C3A}</a:tableStyleId>
              </a:tblPr>
              <a:tblGrid>
                <a:gridCol w="2379518">
                  <a:extLst>
                    <a:ext uri="{9D8B030D-6E8A-4147-A177-3AD203B41FA5}">
                      <a16:colId xmlns:a16="http://schemas.microsoft.com/office/drawing/2014/main" val="3472798997"/>
                    </a:ext>
                  </a:extLst>
                </a:gridCol>
              </a:tblGrid>
              <a:tr h="370840">
                <a:tc>
                  <a:txBody>
                    <a:bodyPr/>
                    <a:lstStyle/>
                    <a:p>
                      <a:r>
                        <a:rPr lang="en-US" dirty="0"/>
                        <a:t>Activity in a Bag</a:t>
                      </a:r>
                    </a:p>
                  </a:txBody>
                  <a:tcPr/>
                </a:tc>
                <a:extLst>
                  <a:ext uri="{0D108BD9-81ED-4DB2-BD59-A6C34878D82A}">
                    <a16:rowId xmlns:a16="http://schemas.microsoft.com/office/drawing/2014/main" val="1860102717"/>
                  </a:ext>
                </a:extLst>
              </a:tr>
              <a:tr h="370840">
                <a:tc>
                  <a:txBody>
                    <a:bodyPr/>
                    <a:lstStyle/>
                    <a:p>
                      <a:r>
                        <a:rPr lang="en-US" dirty="0"/>
                        <a:t>Kepler Transit</a:t>
                      </a:r>
                    </a:p>
                  </a:txBody>
                  <a:tcPr/>
                </a:tc>
                <a:extLst>
                  <a:ext uri="{0D108BD9-81ED-4DB2-BD59-A6C34878D82A}">
                    <a16:rowId xmlns:a16="http://schemas.microsoft.com/office/drawing/2014/main" val="2574704129"/>
                  </a:ext>
                </a:extLst>
              </a:tr>
              <a:tr h="370840">
                <a:tc>
                  <a:txBody>
                    <a:bodyPr/>
                    <a:lstStyle/>
                    <a:p>
                      <a:r>
                        <a:rPr lang="en-US" dirty="0"/>
                        <a:t>Strange New Planet</a:t>
                      </a:r>
                    </a:p>
                  </a:txBody>
                  <a:tcPr/>
                </a:tc>
                <a:extLst>
                  <a:ext uri="{0D108BD9-81ED-4DB2-BD59-A6C34878D82A}">
                    <a16:rowId xmlns:a16="http://schemas.microsoft.com/office/drawing/2014/main" val="2827781578"/>
                  </a:ext>
                </a:extLst>
              </a:tr>
              <a:tr h="370840">
                <a:tc>
                  <a:txBody>
                    <a:bodyPr/>
                    <a:lstStyle/>
                    <a:p>
                      <a:r>
                        <a:rPr lang="en-US" dirty="0"/>
                        <a:t>TBD</a:t>
                      </a:r>
                    </a:p>
                  </a:txBody>
                  <a:tcPr/>
                </a:tc>
                <a:extLst>
                  <a:ext uri="{0D108BD9-81ED-4DB2-BD59-A6C34878D82A}">
                    <a16:rowId xmlns:a16="http://schemas.microsoft.com/office/drawing/2014/main" val="2399835129"/>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415096565"/>
              </p:ext>
            </p:extLst>
          </p:nvPr>
        </p:nvGraphicFramePr>
        <p:xfrm>
          <a:off x="5922819" y="1843809"/>
          <a:ext cx="2244433" cy="1381760"/>
        </p:xfrm>
        <a:graphic>
          <a:graphicData uri="http://schemas.openxmlformats.org/drawingml/2006/table">
            <a:tbl>
              <a:tblPr firstRow="1" bandRow="1">
                <a:tableStyleId>{5C22544A-7EE6-4342-B048-85BDC9FD1C3A}</a:tableStyleId>
              </a:tblPr>
              <a:tblGrid>
                <a:gridCol w="2244433">
                  <a:extLst>
                    <a:ext uri="{9D8B030D-6E8A-4147-A177-3AD203B41FA5}">
                      <a16:colId xmlns:a16="http://schemas.microsoft.com/office/drawing/2014/main" val="1025273358"/>
                    </a:ext>
                  </a:extLst>
                </a:gridCol>
              </a:tblGrid>
              <a:tr h="370840">
                <a:tc>
                  <a:txBody>
                    <a:bodyPr/>
                    <a:lstStyle/>
                    <a:p>
                      <a:r>
                        <a:rPr lang="en-US" dirty="0"/>
                        <a:t>Books</a:t>
                      </a:r>
                    </a:p>
                  </a:txBody>
                  <a:tcPr/>
                </a:tc>
                <a:extLst>
                  <a:ext uri="{0D108BD9-81ED-4DB2-BD59-A6C34878D82A}">
                    <a16:rowId xmlns:a16="http://schemas.microsoft.com/office/drawing/2014/main" val="1087182136"/>
                  </a:ext>
                </a:extLst>
              </a:tr>
              <a:tr h="370840">
                <a:tc>
                  <a:txBody>
                    <a:bodyPr/>
                    <a:lstStyle/>
                    <a:p>
                      <a:r>
                        <a:rPr lang="en-US" dirty="0"/>
                        <a:t>50 Things to See with a Small Telescope</a:t>
                      </a:r>
                    </a:p>
                  </a:txBody>
                  <a:tcPr/>
                </a:tc>
                <a:extLst>
                  <a:ext uri="{0D108BD9-81ED-4DB2-BD59-A6C34878D82A}">
                    <a16:rowId xmlns:a16="http://schemas.microsoft.com/office/drawing/2014/main" val="2503687802"/>
                  </a:ext>
                </a:extLst>
              </a:tr>
              <a:tr h="370840">
                <a:tc>
                  <a:txBody>
                    <a:bodyPr/>
                    <a:lstStyle/>
                    <a:p>
                      <a:r>
                        <a:rPr lang="en-US" dirty="0"/>
                        <a:t>TBD</a:t>
                      </a:r>
                    </a:p>
                  </a:txBody>
                  <a:tcPr/>
                </a:tc>
                <a:extLst>
                  <a:ext uri="{0D108BD9-81ED-4DB2-BD59-A6C34878D82A}">
                    <a16:rowId xmlns:a16="http://schemas.microsoft.com/office/drawing/2014/main" val="3619942678"/>
                  </a:ext>
                </a:extLst>
              </a:tr>
            </a:tbl>
          </a:graphicData>
        </a:graphic>
      </p:graphicFrame>
    </p:spTree>
    <p:extLst>
      <p:ext uri="{BB962C8B-B14F-4D97-AF65-F5344CB8AC3E}">
        <p14:creationId xmlns:p14="http://schemas.microsoft.com/office/powerpoint/2010/main" val="1698242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47991" y="1114745"/>
            <a:ext cx="5648021" cy="646331"/>
          </a:xfrm>
          <a:prstGeom prst="rect">
            <a:avLst/>
          </a:prstGeom>
        </p:spPr>
        <p:txBody>
          <a:bodyPr wrap="none">
            <a:spAutoFit/>
          </a:bodyPr>
          <a:lstStyle/>
          <a:p>
            <a:pPr algn="ctr"/>
            <a:r>
              <a:rPr lang="en-US" sz="3600" b="1" dirty="0">
                <a:solidFill>
                  <a:srgbClr val="4B43EF"/>
                </a:solidFill>
                <a:hlinkClick r:id="rId2"/>
              </a:rPr>
              <a:t>STEM Activity Clearinghouse</a:t>
            </a:r>
            <a:endParaRPr lang="en-US" sz="36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99" y="2020679"/>
            <a:ext cx="7545403" cy="3836430"/>
          </a:xfrm>
          <a:prstGeom prst="rect">
            <a:avLst/>
          </a:prstGeom>
        </p:spPr>
      </p:pic>
    </p:spTree>
    <p:extLst>
      <p:ext uri="{BB962C8B-B14F-4D97-AF65-F5344CB8AC3E}">
        <p14:creationId xmlns:p14="http://schemas.microsoft.com/office/powerpoint/2010/main" val="927743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8250" y="1136845"/>
            <a:ext cx="8301789" cy="769441"/>
          </a:xfrm>
          <a:prstGeom prst="rect">
            <a:avLst/>
          </a:prstGeom>
          <a:noFill/>
        </p:spPr>
        <p:txBody>
          <a:bodyPr wrap="square" rtlCol="0">
            <a:spAutoFit/>
          </a:bodyPr>
          <a:lstStyle/>
          <a:p>
            <a:r>
              <a:rPr lang="en-US" sz="4400" dirty="0">
                <a:solidFill>
                  <a:srgbClr val="0000FF"/>
                </a:solidFill>
              </a:rPr>
              <a:t>Professional Development</a:t>
            </a:r>
          </a:p>
        </p:txBody>
      </p:sp>
      <p:sp>
        <p:nvSpPr>
          <p:cNvPr id="3" name="TextBox 2"/>
          <p:cNvSpPr txBox="1"/>
          <p:nvPr/>
        </p:nvSpPr>
        <p:spPr>
          <a:xfrm>
            <a:off x="3623223" y="2052021"/>
            <a:ext cx="5166815" cy="4524315"/>
          </a:xfrm>
          <a:prstGeom prst="rect">
            <a:avLst/>
          </a:prstGeom>
          <a:noFill/>
        </p:spPr>
        <p:txBody>
          <a:bodyPr wrap="square" rtlCol="0">
            <a:spAutoFit/>
          </a:bodyPr>
          <a:lstStyle/>
          <a:p>
            <a:pPr marL="285750" indent="-285750">
              <a:buFont typeface="Arial" panose="020B0604020202020204" pitchFamily="34" charset="0"/>
              <a:buChar char="•"/>
            </a:pPr>
            <a:r>
              <a:rPr lang="en-US" sz="3600" dirty="0"/>
              <a:t>NASA Partner Library Workshop </a:t>
            </a:r>
          </a:p>
          <a:p>
            <a:pPr marL="742950" lvl="1" indent="-285750">
              <a:buFont typeface="Arial" panose="020B0604020202020204" pitchFamily="34" charset="0"/>
              <a:buChar char="•"/>
            </a:pPr>
            <a:r>
              <a:rPr lang="en-US" sz="3600" dirty="0"/>
              <a:t>February 2018</a:t>
            </a:r>
          </a:p>
          <a:p>
            <a:pPr marL="742950" lvl="1" indent="-285750">
              <a:buFont typeface="Arial" panose="020B0604020202020204" pitchFamily="34" charset="0"/>
              <a:buChar char="•"/>
            </a:pPr>
            <a:endParaRPr lang="en-US" sz="3600" dirty="0"/>
          </a:p>
          <a:p>
            <a:pPr marL="285750" indent="-285750">
              <a:buFont typeface="Arial" panose="020B0604020202020204" pitchFamily="34" charset="0"/>
              <a:buChar char="•"/>
            </a:pPr>
            <a:r>
              <a:rPr lang="en-US" sz="3600" dirty="0"/>
              <a:t>Online Training (ongoing)</a:t>
            </a:r>
          </a:p>
          <a:p>
            <a:pPr marL="742950" lvl="1" indent="-285750">
              <a:buFont typeface="Arial" panose="020B0604020202020204" pitchFamily="34" charset="0"/>
              <a:buChar char="•"/>
            </a:pPr>
            <a:r>
              <a:rPr lang="en-US" sz="3600" dirty="0"/>
              <a:t>Webinars</a:t>
            </a:r>
          </a:p>
          <a:p>
            <a:pPr marL="742950" lvl="1" indent="-285750">
              <a:buFont typeface="Arial" panose="020B0604020202020204" pitchFamily="34" charset="0"/>
              <a:buChar char="•"/>
            </a:pPr>
            <a:r>
              <a:rPr lang="en-US" sz="3600" dirty="0"/>
              <a:t>How-to Videos</a:t>
            </a:r>
          </a:p>
          <a:p>
            <a:pPr marL="571500" indent="-571500">
              <a:buFont typeface="Arial" panose="020B0604020202020204" pitchFamily="34" charset="0"/>
              <a:buChar char="•"/>
            </a:pPr>
            <a:endParaRPr lang="en-US" sz="3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641" y="2056834"/>
            <a:ext cx="2743200" cy="1828800"/>
          </a:xfrm>
          <a:prstGeom prst="rect">
            <a:avLst/>
          </a:prstGeom>
        </p:spPr>
      </p:pic>
      <p:sp>
        <p:nvSpPr>
          <p:cNvPr id="6" name="TextBox 5"/>
          <p:cNvSpPr txBox="1"/>
          <p:nvPr/>
        </p:nvSpPr>
        <p:spPr>
          <a:xfrm>
            <a:off x="546577" y="3639413"/>
            <a:ext cx="2052244" cy="246221"/>
          </a:xfrm>
          <a:prstGeom prst="rect">
            <a:avLst/>
          </a:prstGeom>
          <a:noFill/>
        </p:spPr>
        <p:txBody>
          <a:bodyPr wrap="square" rtlCol="0">
            <a:spAutoFit/>
          </a:bodyPr>
          <a:lstStyle/>
          <a:p>
            <a:r>
              <a:rPr lang="en-US" sz="1000" dirty="0">
                <a:solidFill>
                  <a:schemeClr val="bg1"/>
                </a:solidFill>
              </a:rPr>
              <a:t>Credit: Samantha Oakley</a:t>
            </a:r>
          </a:p>
        </p:txBody>
      </p:sp>
    </p:spTree>
    <p:extLst>
      <p:ext uri="{BB962C8B-B14F-4D97-AF65-F5344CB8AC3E}">
        <p14:creationId xmlns:p14="http://schemas.microsoft.com/office/powerpoint/2010/main" val="3269892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2219" y="1257160"/>
            <a:ext cx="8432418" cy="830997"/>
          </a:xfrm>
          <a:prstGeom prst="rect">
            <a:avLst/>
          </a:prstGeom>
          <a:noFill/>
        </p:spPr>
        <p:txBody>
          <a:bodyPr wrap="square" rtlCol="0">
            <a:spAutoFit/>
          </a:bodyPr>
          <a:lstStyle/>
          <a:p>
            <a:r>
              <a:rPr lang="en-US" sz="4800" dirty="0">
                <a:solidFill>
                  <a:srgbClr val="0000FF"/>
                </a:solidFill>
              </a:rPr>
              <a:t>Requirements</a:t>
            </a:r>
          </a:p>
        </p:txBody>
      </p:sp>
      <p:sp>
        <p:nvSpPr>
          <p:cNvPr id="3" name="TextBox 2"/>
          <p:cNvSpPr txBox="1"/>
          <p:nvPr/>
        </p:nvSpPr>
        <p:spPr>
          <a:xfrm>
            <a:off x="672219" y="2192959"/>
            <a:ext cx="8117820" cy="3539430"/>
          </a:xfrm>
          <a:prstGeom prst="rect">
            <a:avLst/>
          </a:prstGeom>
          <a:noFill/>
        </p:spPr>
        <p:txBody>
          <a:bodyPr wrap="square" rtlCol="0">
            <a:spAutoFit/>
          </a:bodyPr>
          <a:lstStyle/>
          <a:p>
            <a:pPr marL="285750" indent="-285750">
              <a:buFont typeface="Arial" panose="020B0604020202020204" pitchFamily="34" charset="0"/>
              <a:buChar char="•"/>
            </a:pPr>
            <a:r>
              <a:rPr lang="en-US" sz="3600" dirty="0"/>
              <a:t>Orientation Webinar </a:t>
            </a:r>
          </a:p>
          <a:p>
            <a:pPr marL="742950" lvl="1" indent="-285750">
              <a:spcAft>
                <a:spcPts val="1200"/>
              </a:spcAft>
              <a:buFont typeface="Arial" panose="020B0604020202020204" pitchFamily="34" charset="0"/>
              <a:buChar char="•"/>
            </a:pPr>
            <a:r>
              <a:rPr lang="en-US" sz="3200" dirty="0"/>
              <a:t>May 11, 2017 at 2 pm MT</a:t>
            </a:r>
          </a:p>
          <a:p>
            <a:pPr marL="285750" indent="-285750">
              <a:buFont typeface="Arial" panose="020B0604020202020204" pitchFamily="34" charset="0"/>
              <a:buChar char="•"/>
            </a:pPr>
            <a:r>
              <a:rPr lang="en-US" sz="3600" i="1" dirty="0"/>
              <a:t>NASA STEM Facilitation Kit</a:t>
            </a:r>
            <a:r>
              <a:rPr lang="en-US" sz="3600" dirty="0"/>
              <a:t> Webinar </a:t>
            </a:r>
          </a:p>
          <a:p>
            <a:pPr marL="742950" lvl="1" indent="-285750">
              <a:spcAft>
                <a:spcPts val="1200"/>
              </a:spcAft>
              <a:buFont typeface="Arial" panose="020B0604020202020204" pitchFamily="34" charset="0"/>
              <a:buChar char="•"/>
            </a:pPr>
            <a:r>
              <a:rPr lang="en-US" sz="3200" dirty="0"/>
              <a:t>May 22, 2017 at 2 pm MT</a:t>
            </a:r>
          </a:p>
          <a:p>
            <a:pPr marL="285750" indent="-285750">
              <a:buFont typeface="Arial" panose="020B0604020202020204" pitchFamily="34" charset="0"/>
              <a:buChar char="•"/>
            </a:pPr>
            <a:r>
              <a:rPr lang="en-US" sz="3600" dirty="0"/>
              <a:t>In-person Workshop </a:t>
            </a:r>
          </a:p>
          <a:p>
            <a:pPr marL="742950" lvl="1" indent="-285750">
              <a:buFont typeface="Arial" panose="020B0604020202020204" pitchFamily="34" charset="0"/>
              <a:buChar char="•"/>
            </a:pPr>
            <a:r>
              <a:rPr lang="en-US" sz="3200" dirty="0"/>
              <a:t>February, 2018 in Denver, Colorado</a:t>
            </a:r>
          </a:p>
        </p:txBody>
      </p:sp>
    </p:spTree>
    <p:extLst>
      <p:ext uri="{BB962C8B-B14F-4D97-AF65-F5344CB8AC3E}">
        <p14:creationId xmlns:p14="http://schemas.microsoft.com/office/powerpoint/2010/main" val="1646423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1880" y="1336709"/>
            <a:ext cx="8331119" cy="867930"/>
          </a:xfrm>
          <a:prstGeom prst="rect">
            <a:avLst/>
          </a:prstGeom>
        </p:spPr>
        <p:txBody>
          <a:bodyPr wrap="square" anchor="t">
            <a:spAutoFit/>
          </a:bodyPr>
          <a:lstStyle/>
          <a:p>
            <a:pPr algn="ctr" defTabSz="914400" fontAlgn="base">
              <a:lnSpc>
                <a:spcPct val="80000"/>
              </a:lnSpc>
              <a:spcBef>
                <a:spcPct val="20000"/>
              </a:spcBef>
              <a:spcAft>
                <a:spcPct val="0"/>
              </a:spcAft>
              <a:defRPr/>
            </a:pPr>
            <a:r>
              <a:rPr lang="en-US" sz="2800" dirty="0">
                <a:solidFill>
                  <a:prstClr val="black"/>
                </a:solidFill>
                <a:latin typeface="Arial" charset="0"/>
              </a:rPr>
              <a:t>Agenda and presenters</a:t>
            </a:r>
          </a:p>
          <a:p>
            <a:pPr algn="ctr" defTabSz="914400" fontAlgn="base">
              <a:lnSpc>
                <a:spcPct val="80000"/>
              </a:lnSpc>
              <a:spcBef>
                <a:spcPct val="20000"/>
              </a:spcBef>
              <a:spcAft>
                <a:spcPct val="0"/>
              </a:spcAft>
              <a:defRPr/>
            </a:pPr>
            <a:endParaRPr lang="en-US" sz="2800" i="1" dirty="0">
              <a:solidFill>
                <a:srgbClr val="000000"/>
              </a:solidFill>
              <a:latin typeface="Arial"/>
            </a:endParaRPr>
          </a:p>
        </p:txBody>
      </p:sp>
      <p:sp>
        <p:nvSpPr>
          <p:cNvPr id="14" name="Rectangle 13"/>
          <p:cNvSpPr/>
          <p:nvPr/>
        </p:nvSpPr>
        <p:spPr>
          <a:xfrm>
            <a:off x="935180" y="2204639"/>
            <a:ext cx="7678884" cy="3139321"/>
          </a:xfrm>
          <a:prstGeom prst="rect">
            <a:avLst/>
          </a:prstGeom>
        </p:spPr>
        <p:txBody>
          <a:bodyPr wrap="square">
            <a:spAutoFit/>
          </a:bodyPr>
          <a:lstStyle/>
          <a:p>
            <a:r>
              <a:rPr lang="en-US" dirty="0"/>
              <a:t>-</a:t>
            </a:r>
            <a:r>
              <a:rPr lang="en-US" dirty="0" err="1"/>
              <a:t>STAR_Net</a:t>
            </a:r>
            <a:r>
              <a:rPr lang="en-US" dirty="0"/>
              <a:t> Overview (Paul Dusenbery/SSI)</a:t>
            </a:r>
          </a:p>
          <a:p>
            <a:r>
              <a:rPr lang="en-US" dirty="0"/>
              <a:t>-NAML Overview (Paul Dusenbery/SSI)</a:t>
            </a:r>
          </a:p>
          <a:p>
            <a:r>
              <a:rPr lang="en-US" dirty="0"/>
              <a:t>-Pilot Sites and Community Dialogues (Anne Holland/SSI)</a:t>
            </a:r>
          </a:p>
          <a:p>
            <a:r>
              <a:rPr lang="en-US" dirty="0"/>
              <a:t>-NAML Kit Overview (Anne Holland/SSI)</a:t>
            </a:r>
          </a:p>
          <a:p>
            <a:r>
              <a:rPr lang="en-US" dirty="0"/>
              <a:t>-Activities and PD Overview (Keliann LaConte/SSI)</a:t>
            </a:r>
          </a:p>
          <a:p>
            <a:r>
              <a:rPr lang="en-US" dirty="0"/>
              <a:t>-Programming Requirements (Keliann LaConte/SSI)</a:t>
            </a:r>
          </a:p>
          <a:p>
            <a:r>
              <a:rPr lang="en-US" dirty="0"/>
              <a:t>-Partnerships and Collaboration (Keliann LaConte/SSI)</a:t>
            </a:r>
          </a:p>
          <a:p>
            <a:r>
              <a:rPr lang="en-US" dirty="0"/>
              <a:t>-Evaluation Plan (Ginger Fitzhugh and Vicky </a:t>
            </a:r>
            <a:r>
              <a:rPr lang="en-US" dirty="0" err="1"/>
              <a:t>Coulon</a:t>
            </a:r>
            <a:r>
              <a:rPr lang="en-US" dirty="0"/>
              <a:t>/EDC)</a:t>
            </a:r>
          </a:p>
          <a:p>
            <a:r>
              <a:rPr lang="en-US" dirty="0"/>
              <a:t>-Walkthrough of Apply site/Application (Lainie Castle and Colleen </a:t>
            </a:r>
            <a:r>
              <a:rPr lang="en-US" dirty="0" err="1"/>
              <a:t>Barbus</a:t>
            </a:r>
            <a:r>
              <a:rPr lang="en-US" dirty="0"/>
              <a:t>/ALA)</a:t>
            </a:r>
          </a:p>
          <a:p>
            <a:r>
              <a:rPr lang="en-US" dirty="0"/>
              <a:t>-Reporting Requirements (ALA and Anne Holland)</a:t>
            </a:r>
          </a:p>
          <a:p>
            <a:r>
              <a:rPr lang="en-US" dirty="0"/>
              <a:t>-Questions (All)</a:t>
            </a:r>
          </a:p>
        </p:txBody>
      </p:sp>
    </p:spTree>
    <p:extLst>
      <p:ext uri="{BB962C8B-B14F-4D97-AF65-F5344CB8AC3E}">
        <p14:creationId xmlns:p14="http://schemas.microsoft.com/office/powerpoint/2010/main" val="2030573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2219" y="1257160"/>
            <a:ext cx="8432418" cy="830997"/>
          </a:xfrm>
          <a:prstGeom prst="rect">
            <a:avLst/>
          </a:prstGeom>
          <a:noFill/>
        </p:spPr>
        <p:txBody>
          <a:bodyPr wrap="square" rtlCol="0">
            <a:spAutoFit/>
          </a:bodyPr>
          <a:lstStyle/>
          <a:p>
            <a:r>
              <a:rPr lang="en-US" sz="4800" dirty="0">
                <a:solidFill>
                  <a:srgbClr val="0000FF"/>
                </a:solidFill>
              </a:rPr>
              <a:t>Programming Requirements</a:t>
            </a:r>
          </a:p>
        </p:txBody>
      </p:sp>
      <p:sp>
        <p:nvSpPr>
          <p:cNvPr id="3" name="TextBox 2"/>
          <p:cNvSpPr txBox="1"/>
          <p:nvPr/>
        </p:nvSpPr>
        <p:spPr>
          <a:xfrm>
            <a:off x="672219" y="2192959"/>
            <a:ext cx="8117820" cy="3662541"/>
          </a:xfrm>
          <a:prstGeom prst="rect">
            <a:avLst/>
          </a:prstGeom>
          <a:noFill/>
        </p:spPr>
        <p:txBody>
          <a:bodyPr wrap="square" rtlCol="0">
            <a:spAutoFit/>
          </a:bodyPr>
          <a:lstStyle/>
          <a:p>
            <a:pPr marL="285750" indent="-285750">
              <a:buFont typeface="Arial" panose="020B0604020202020204" pitchFamily="34" charset="0"/>
              <a:buChar char="•"/>
            </a:pPr>
            <a:r>
              <a:rPr lang="en-US" sz="3600" dirty="0"/>
              <a:t>3+ NASA-related programs/year</a:t>
            </a:r>
          </a:p>
          <a:p>
            <a:pPr marL="742950" lvl="1" indent="-285750">
              <a:buFont typeface="Arial" panose="020B0604020202020204" pitchFamily="34" charset="0"/>
              <a:buChar char="•"/>
            </a:pPr>
            <a:r>
              <a:rPr lang="en-US" sz="3200" dirty="0"/>
              <a:t>Include one high-profile event</a:t>
            </a:r>
          </a:p>
          <a:p>
            <a:pPr marL="742950" lvl="1" indent="-285750">
              <a:buFont typeface="Arial" panose="020B0604020202020204" pitchFamily="34" charset="0"/>
              <a:buChar char="•"/>
            </a:pPr>
            <a:r>
              <a:rPr lang="en-US" sz="3200" dirty="0"/>
              <a:t>Variety of age groups, including adult</a:t>
            </a:r>
          </a:p>
          <a:p>
            <a:pPr marL="742950" lvl="1"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a:t>Incorporate </a:t>
            </a:r>
            <a:r>
              <a:rPr lang="en-US" sz="3200" i="1" dirty="0"/>
              <a:t>NASA STEM Facilitation Kits</a:t>
            </a:r>
            <a:r>
              <a:rPr lang="en-US" sz="3200" dirty="0"/>
              <a:t>, NASA educational resources, and/or NASA Subject Matter Experts</a:t>
            </a:r>
          </a:p>
        </p:txBody>
      </p:sp>
    </p:spTree>
    <p:extLst>
      <p:ext uri="{BB962C8B-B14F-4D97-AF65-F5344CB8AC3E}">
        <p14:creationId xmlns:p14="http://schemas.microsoft.com/office/powerpoint/2010/main" val="774542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2219" y="1257160"/>
            <a:ext cx="8432418" cy="830997"/>
          </a:xfrm>
          <a:prstGeom prst="rect">
            <a:avLst/>
          </a:prstGeom>
          <a:noFill/>
        </p:spPr>
        <p:txBody>
          <a:bodyPr wrap="square" rtlCol="0">
            <a:spAutoFit/>
          </a:bodyPr>
          <a:lstStyle/>
          <a:p>
            <a:r>
              <a:rPr lang="en-US" sz="4800" dirty="0">
                <a:solidFill>
                  <a:srgbClr val="0000FF"/>
                </a:solidFill>
                <a:hlinkClick r:id="rId3"/>
              </a:rPr>
              <a:t>High-profile Events</a:t>
            </a:r>
            <a:endParaRPr lang="en-US" sz="4800" dirty="0">
              <a:solidFill>
                <a:srgbClr val="0000FF"/>
              </a:solidFill>
            </a:endParaRPr>
          </a:p>
        </p:txBody>
      </p:sp>
      <p:sp>
        <p:nvSpPr>
          <p:cNvPr id="3" name="TextBox 2"/>
          <p:cNvSpPr txBox="1"/>
          <p:nvPr/>
        </p:nvSpPr>
        <p:spPr>
          <a:xfrm>
            <a:off x="672219" y="2082946"/>
            <a:ext cx="8117820" cy="4801314"/>
          </a:xfrm>
          <a:prstGeom prst="rect">
            <a:avLst/>
          </a:prstGeom>
          <a:noFill/>
        </p:spPr>
        <p:txBody>
          <a:bodyPr wrap="square" rtlCol="0">
            <a:spAutoFit/>
          </a:bodyPr>
          <a:lstStyle/>
          <a:p>
            <a:pPr marL="285750" indent="-285750">
              <a:buFont typeface="Arial" panose="020B0604020202020204" pitchFamily="34" charset="0"/>
              <a:buChar char="•"/>
            </a:pPr>
            <a:r>
              <a:rPr lang="en-US" sz="3200" dirty="0">
                <a:hlinkClick r:id="rId4"/>
              </a:rPr>
              <a:t>Women's History Month</a:t>
            </a:r>
            <a:endParaRPr lang="en-US" sz="3200" dirty="0"/>
          </a:p>
          <a:p>
            <a:pPr marL="742950" lvl="1" indent="-285750">
              <a:spcAft>
                <a:spcPts val="1200"/>
              </a:spcAft>
              <a:buFont typeface="Arial" panose="020B0604020202020204" pitchFamily="34" charset="0"/>
              <a:buChar char="•"/>
            </a:pPr>
            <a:r>
              <a:rPr lang="en-US" sz="3200" dirty="0"/>
              <a:t>Beginning in March </a:t>
            </a:r>
          </a:p>
          <a:p>
            <a:pPr marL="285750" indent="-285750">
              <a:spcAft>
                <a:spcPts val="1200"/>
              </a:spcAft>
              <a:buFont typeface="Arial" panose="020B0604020202020204" pitchFamily="34" charset="0"/>
              <a:buChar char="•"/>
            </a:pPr>
            <a:r>
              <a:rPr lang="en-US" sz="3200" dirty="0">
                <a:hlinkClick r:id="rId5"/>
              </a:rPr>
              <a:t>Earth Day</a:t>
            </a:r>
            <a:endParaRPr lang="en-US" sz="3200" dirty="0"/>
          </a:p>
          <a:p>
            <a:pPr marL="742950" lvl="1" indent="-285750">
              <a:spcAft>
                <a:spcPts val="1200"/>
              </a:spcAft>
              <a:buFont typeface="Arial" panose="020B0604020202020204" pitchFamily="34" charset="0"/>
              <a:buChar char="•"/>
            </a:pPr>
            <a:r>
              <a:rPr lang="en-US" sz="3200" dirty="0"/>
              <a:t>April 22, 2017</a:t>
            </a:r>
          </a:p>
          <a:p>
            <a:pPr marL="285750" indent="-285750">
              <a:spcAft>
                <a:spcPts val="1200"/>
              </a:spcAft>
              <a:buFont typeface="Arial" panose="020B0604020202020204" pitchFamily="34" charset="0"/>
              <a:buChar char="•"/>
            </a:pPr>
            <a:r>
              <a:rPr lang="en-US" sz="3200" dirty="0">
                <a:hlinkClick r:id="rId6"/>
              </a:rPr>
              <a:t>2017 Solar Eclipse</a:t>
            </a:r>
            <a:endParaRPr lang="en-US" sz="3200" dirty="0"/>
          </a:p>
          <a:p>
            <a:pPr marL="285750" indent="-285750">
              <a:buFont typeface="Arial" panose="020B0604020202020204" pitchFamily="34" charset="0"/>
              <a:buChar char="•"/>
            </a:pPr>
            <a:r>
              <a:rPr lang="en-US" sz="3200" dirty="0"/>
              <a:t>2019 Summer Reading Program </a:t>
            </a:r>
          </a:p>
          <a:p>
            <a:pPr marL="742950" lvl="1" indent="-285750">
              <a:spcAft>
                <a:spcPts val="1200"/>
              </a:spcAft>
              <a:buFont typeface="Arial" panose="020B0604020202020204" pitchFamily="34" charset="0"/>
              <a:buChar char="•"/>
            </a:pPr>
            <a:r>
              <a:rPr lang="en-US" sz="3200" dirty="0"/>
              <a:t>Theme: Space</a:t>
            </a:r>
          </a:p>
          <a:p>
            <a:pPr marL="285750" indent="-285750">
              <a:buFont typeface="Arial" panose="020B0604020202020204" pitchFamily="34" charset="0"/>
              <a:buChar char="•"/>
            </a:pPr>
            <a:endParaRPr lang="en-US" sz="3200" dirty="0"/>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19846" y="1450092"/>
            <a:ext cx="2743200" cy="1828800"/>
          </a:xfrm>
          <a:prstGeom prst="rect">
            <a:avLst/>
          </a:prstGeom>
        </p:spPr>
      </p:pic>
    </p:spTree>
    <p:extLst>
      <p:ext uri="{BB962C8B-B14F-4D97-AF65-F5344CB8AC3E}">
        <p14:creationId xmlns:p14="http://schemas.microsoft.com/office/powerpoint/2010/main" val="2162921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2286000"/>
          </a:xfrm>
          <a:prstGeom prst="rect">
            <a:avLst/>
          </a:prstGeom>
        </p:spPr>
      </p:pic>
      <p:sp>
        <p:nvSpPr>
          <p:cNvPr id="4" name="TextBox 3"/>
          <p:cNvSpPr txBox="1"/>
          <p:nvPr/>
        </p:nvSpPr>
        <p:spPr>
          <a:xfrm>
            <a:off x="746849" y="2426054"/>
            <a:ext cx="7424057" cy="3908762"/>
          </a:xfrm>
          <a:prstGeom prst="rect">
            <a:avLst/>
          </a:prstGeom>
          <a:noFill/>
        </p:spPr>
        <p:txBody>
          <a:bodyPr wrap="square" rtlCol="0">
            <a:spAutoFit/>
          </a:bodyPr>
          <a:lstStyle/>
          <a:p>
            <a:pPr marL="285750" indent="-285750">
              <a:buFont typeface="Arial" panose="020B0604020202020204" pitchFamily="34" charset="0"/>
              <a:buChar char="•"/>
            </a:pPr>
            <a:r>
              <a:rPr lang="en-US" sz="2800" dirty="0"/>
              <a:t>Over 1,700 libraries have registered</a:t>
            </a:r>
          </a:p>
          <a:p>
            <a:pPr marL="285750" indent="-285750">
              <a:buFont typeface="Arial" panose="020B0604020202020204" pitchFamily="34" charset="0"/>
              <a:buChar char="•"/>
            </a:pPr>
            <a:endParaRPr lang="en-US" sz="1400" dirty="0"/>
          </a:p>
          <a:p>
            <a:pPr marL="285750" indent="-285750">
              <a:spcAft>
                <a:spcPts val="1200"/>
              </a:spcAft>
              <a:buFont typeface="Arial" panose="020B0604020202020204" pitchFamily="34" charset="0"/>
              <a:buChar char="•"/>
            </a:pPr>
            <a:r>
              <a:rPr lang="en-US" sz="2800" dirty="0"/>
              <a:t>Eclipse Resource Center:</a:t>
            </a:r>
          </a:p>
          <a:p>
            <a:pPr marL="742950" lvl="1" indent="-285750">
              <a:buFont typeface="Arial" panose="020B0604020202020204" pitchFamily="34" charset="0"/>
              <a:buChar char="•"/>
            </a:pPr>
            <a:r>
              <a:rPr lang="en-US" sz="2800" dirty="0"/>
              <a:t>Links to online resources</a:t>
            </a:r>
          </a:p>
          <a:p>
            <a:pPr marL="742950" lvl="1" indent="-285750">
              <a:buFont typeface="Arial" panose="020B0604020202020204" pitchFamily="34" charset="0"/>
              <a:buChar char="•"/>
            </a:pPr>
            <a:endParaRPr lang="en-US" sz="1400" dirty="0"/>
          </a:p>
          <a:p>
            <a:pPr marL="742950" lvl="1" indent="-285750">
              <a:buFont typeface="Arial" panose="020B0604020202020204" pitchFamily="34" charset="0"/>
              <a:buChar char="•"/>
            </a:pPr>
            <a:r>
              <a:rPr lang="en-US" sz="2800" dirty="0"/>
              <a:t>Hands-on Activities</a:t>
            </a:r>
          </a:p>
          <a:p>
            <a:pPr marL="285750" indent="-285750">
              <a:buFont typeface="Arial" panose="020B0604020202020204" pitchFamily="34" charset="0"/>
              <a:buChar char="•"/>
            </a:pPr>
            <a:endParaRPr lang="en-US" sz="1400" dirty="0"/>
          </a:p>
          <a:p>
            <a:pPr marL="742950" lvl="1" indent="-285750">
              <a:buFont typeface="Arial" panose="020B0604020202020204" pitchFamily="34" charset="0"/>
              <a:buChar char="•"/>
            </a:pPr>
            <a:r>
              <a:rPr lang="en-US" sz="2800" dirty="0"/>
              <a:t>Media templates (for promotion)</a:t>
            </a:r>
          </a:p>
          <a:p>
            <a:pPr marL="285750" indent="-285750">
              <a:buFont typeface="Arial" panose="020B0604020202020204" pitchFamily="34" charset="0"/>
              <a:buChar char="•"/>
            </a:pPr>
            <a:endParaRPr lang="en-US" sz="1400" dirty="0"/>
          </a:p>
          <a:p>
            <a:pPr marL="742950" lvl="1" indent="-285750">
              <a:buFont typeface="Arial" panose="020B0604020202020204" pitchFamily="34" charset="0"/>
              <a:buChar char="•"/>
            </a:pPr>
            <a:r>
              <a:rPr lang="en-US" sz="2800" dirty="0"/>
              <a:t>Webinars</a:t>
            </a:r>
          </a:p>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2449038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55533" y="947057"/>
            <a:ext cx="6117771" cy="707886"/>
          </a:xfrm>
          <a:prstGeom prst="rect">
            <a:avLst/>
          </a:prstGeom>
          <a:noFill/>
        </p:spPr>
        <p:txBody>
          <a:bodyPr wrap="square" rtlCol="0">
            <a:spAutoFit/>
          </a:bodyPr>
          <a:lstStyle/>
          <a:p>
            <a:r>
              <a:rPr lang="en-US" sz="4000">
                <a:solidFill>
                  <a:srgbClr val="0000FF"/>
                </a:solidFill>
              </a:rPr>
              <a:t>The 2017 Solar Eclipse Event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34" y="2160269"/>
            <a:ext cx="9130768" cy="4565384"/>
          </a:xfrm>
          <a:prstGeom prst="rect">
            <a:avLst/>
          </a:prstGeom>
        </p:spPr>
      </p:pic>
    </p:spTree>
    <p:extLst>
      <p:ext uri="{BB962C8B-B14F-4D97-AF65-F5344CB8AC3E}">
        <p14:creationId xmlns:p14="http://schemas.microsoft.com/office/powerpoint/2010/main" val="470572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2219" y="1136845"/>
            <a:ext cx="6988629" cy="769441"/>
          </a:xfrm>
          <a:prstGeom prst="rect">
            <a:avLst/>
          </a:prstGeom>
          <a:noFill/>
        </p:spPr>
        <p:txBody>
          <a:bodyPr wrap="square" rtlCol="0">
            <a:spAutoFit/>
          </a:bodyPr>
          <a:lstStyle/>
          <a:p>
            <a:r>
              <a:rPr lang="en-US" sz="4400" dirty="0">
                <a:solidFill>
                  <a:srgbClr val="0000FF"/>
                </a:solidFill>
              </a:rPr>
              <a:t>NASA Subject Matter Experts</a:t>
            </a:r>
          </a:p>
        </p:txBody>
      </p:sp>
      <p:sp>
        <p:nvSpPr>
          <p:cNvPr id="3" name="TextBox 2"/>
          <p:cNvSpPr txBox="1"/>
          <p:nvPr/>
        </p:nvSpPr>
        <p:spPr>
          <a:xfrm>
            <a:off x="672219" y="2192959"/>
            <a:ext cx="8117820" cy="3970318"/>
          </a:xfrm>
          <a:prstGeom prst="rect">
            <a:avLst/>
          </a:prstGeom>
          <a:noFill/>
        </p:spPr>
        <p:txBody>
          <a:bodyPr wrap="square" rtlCol="0">
            <a:spAutoFit/>
          </a:bodyPr>
          <a:lstStyle/>
          <a:p>
            <a:r>
              <a:rPr lang="en-US" b="1" dirty="0">
                <a:hlinkClick r:id="rId3"/>
              </a:rPr>
              <a:t>NASA Speakers Bureau</a:t>
            </a:r>
            <a:br>
              <a:rPr lang="en-US" b="1" dirty="0"/>
            </a:br>
            <a:r>
              <a:rPr lang="en-US" dirty="0"/>
              <a:t> </a:t>
            </a:r>
          </a:p>
          <a:p>
            <a:r>
              <a:rPr lang="en-US" b="1" dirty="0">
                <a:hlinkClick r:id="rId4"/>
              </a:rPr>
              <a:t>NASA Centers and Facilities</a:t>
            </a:r>
            <a:endParaRPr lang="en-US" dirty="0"/>
          </a:p>
          <a:p>
            <a:r>
              <a:rPr lang="en-US" dirty="0"/>
              <a:t> </a:t>
            </a:r>
          </a:p>
          <a:p>
            <a:r>
              <a:rPr lang="en-US" b="1" dirty="0">
                <a:hlinkClick r:id="rId5"/>
              </a:rPr>
              <a:t>NASA Visitor Centers</a:t>
            </a:r>
            <a:endParaRPr lang="en-US" dirty="0"/>
          </a:p>
          <a:p>
            <a:r>
              <a:rPr lang="en-US" dirty="0"/>
              <a:t> </a:t>
            </a:r>
          </a:p>
          <a:p>
            <a:r>
              <a:rPr lang="en-US" b="1" dirty="0">
                <a:hlinkClick r:id="rId6"/>
              </a:rPr>
              <a:t>NASA Night Sky Network</a:t>
            </a:r>
            <a:br>
              <a:rPr lang="en-US" b="1" dirty="0"/>
            </a:br>
            <a:endParaRPr lang="en-US" b="1" dirty="0"/>
          </a:p>
          <a:p>
            <a:r>
              <a:rPr lang="en-US" b="1" dirty="0">
                <a:hlinkClick r:id="rId7"/>
              </a:rPr>
              <a:t>NASA Solar System Ambassadors</a:t>
            </a:r>
            <a:br>
              <a:rPr lang="en-US" b="1" dirty="0"/>
            </a:br>
            <a:r>
              <a:rPr lang="en-US" dirty="0"/>
              <a:t> </a:t>
            </a:r>
          </a:p>
          <a:p>
            <a:r>
              <a:rPr lang="en-US" b="1" dirty="0">
                <a:hlinkClick r:id="rId8"/>
              </a:rPr>
              <a:t>NASA Educator Resource Center Network</a:t>
            </a:r>
            <a:br>
              <a:rPr lang="en-US" b="1" dirty="0"/>
            </a:br>
            <a:endParaRPr lang="en-US" b="1" dirty="0"/>
          </a:p>
          <a:p>
            <a:r>
              <a:rPr lang="en-US" b="1" dirty="0">
                <a:hlinkClick r:id="rId9"/>
              </a:rPr>
              <a:t>National Space Grant and Fellowship Program</a:t>
            </a:r>
            <a:br>
              <a:rPr lang="en-US" b="1" dirty="0"/>
            </a:br>
            <a:endParaRPr lang="en-US" dirty="0"/>
          </a:p>
        </p:txBody>
      </p:sp>
    </p:spTree>
    <p:extLst>
      <p:ext uri="{BB962C8B-B14F-4D97-AF65-F5344CB8AC3E}">
        <p14:creationId xmlns:p14="http://schemas.microsoft.com/office/powerpoint/2010/main" val="10251623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1965" y="1423416"/>
            <a:ext cx="5419288" cy="1991230"/>
          </a:xfrm>
          <a:prstGeom prst="rect">
            <a:avLst/>
          </a:prstGeom>
        </p:spPr>
      </p:pic>
      <p:sp>
        <p:nvSpPr>
          <p:cNvPr id="4" name="Rectangle 3"/>
          <p:cNvSpPr/>
          <p:nvPr/>
        </p:nvSpPr>
        <p:spPr>
          <a:xfrm>
            <a:off x="2189156" y="3555328"/>
            <a:ext cx="508209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4000" b="1"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Project Evaluation Plan</a:t>
            </a:r>
            <a:endParaRPr kumimoji="0" lang="en-US" sz="2800" b="1"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pic>
        <p:nvPicPr>
          <p:cNvPr id="5" name="Picture 4"/>
          <p:cNvPicPr>
            <a:picLocks noChangeAspect="1"/>
          </p:cNvPicPr>
          <p:nvPr/>
        </p:nvPicPr>
        <p:blipFill>
          <a:blip r:embed="rId3"/>
          <a:stretch>
            <a:fillRect/>
          </a:stretch>
        </p:blipFill>
        <p:spPr>
          <a:xfrm>
            <a:off x="3669632" y="4590630"/>
            <a:ext cx="1546974" cy="463712"/>
          </a:xfrm>
          <a:prstGeom prst="rect">
            <a:avLst/>
          </a:prstGeom>
        </p:spPr>
      </p:pic>
    </p:spTree>
    <p:extLst>
      <p:ext uri="{BB962C8B-B14F-4D97-AF65-F5344CB8AC3E}">
        <p14:creationId xmlns:p14="http://schemas.microsoft.com/office/powerpoint/2010/main" val="26520349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2317" y="3101457"/>
            <a:ext cx="1755913" cy="738664"/>
          </a:xfrm>
          <a:prstGeom prst="rect">
            <a:avLst/>
          </a:prstGeom>
          <a:noFill/>
        </p:spPr>
        <p:txBody>
          <a:bodyPr wrap="square" rtlCol="0">
            <a:spAutoFit/>
          </a:bodyPr>
          <a:lstStyle/>
          <a:p>
            <a:r>
              <a:rPr lang="en-US" sz="2400" b="1" dirty="0"/>
              <a:t>Ginger </a:t>
            </a:r>
            <a:endParaRPr lang="en-US" b="1" dirty="0"/>
          </a:p>
          <a:p>
            <a:r>
              <a:rPr lang="en-US" dirty="0"/>
              <a:t>Fitzhugh</a:t>
            </a:r>
          </a:p>
        </p:txBody>
      </p:sp>
      <p:sp>
        <p:nvSpPr>
          <p:cNvPr id="9" name="TextBox 8"/>
          <p:cNvSpPr txBox="1"/>
          <p:nvPr/>
        </p:nvSpPr>
        <p:spPr>
          <a:xfrm>
            <a:off x="2775136" y="3104031"/>
            <a:ext cx="1755913" cy="738664"/>
          </a:xfrm>
          <a:prstGeom prst="rect">
            <a:avLst/>
          </a:prstGeom>
          <a:noFill/>
        </p:spPr>
        <p:txBody>
          <a:bodyPr wrap="square" rtlCol="0">
            <a:spAutoFit/>
          </a:bodyPr>
          <a:lstStyle/>
          <a:p>
            <a:r>
              <a:rPr lang="en-US" sz="2400" b="1" dirty="0"/>
              <a:t>Vicky</a:t>
            </a:r>
            <a:r>
              <a:rPr lang="en-US" dirty="0"/>
              <a:t> </a:t>
            </a:r>
          </a:p>
          <a:p>
            <a:r>
              <a:rPr lang="en-US" dirty="0"/>
              <a:t>Coulon</a:t>
            </a:r>
          </a:p>
        </p:txBody>
      </p:sp>
      <p:sp>
        <p:nvSpPr>
          <p:cNvPr id="11" name="TextBox 10"/>
          <p:cNvSpPr txBox="1"/>
          <p:nvPr/>
        </p:nvSpPr>
        <p:spPr>
          <a:xfrm>
            <a:off x="4968782" y="5722738"/>
            <a:ext cx="1755913" cy="738664"/>
          </a:xfrm>
          <a:prstGeom prst="rect">
            <a:avLst/>
          </a:prstGeom>
          <a:noFill/>
        </p:spPr>
        <p:txBody>
          <a:bodyPr wrap="square" rtlCol="0">
            <a:spAutoFit/>
          </a:bodyPr>
          <a:lstStyle/>
          <a:p>
            <a:r>
              <a:rPr lang="en-US" sz="2400" b="1" dirty="0"/>
              <a:t>Sarah</a:t>
            </a:r>
          </a:p>
          <a:p>
            <a:r>
              <a:rPr lang="en-US" dirty="0"/>
              <a:t>Armstrong</a:t>
            </a:r>
          </a:p>
        </p:txBody>
      </p:sp>
      <p:pic>
        <p:nvPicPr>
          <p:cNvPr id="7" name="Picture 6"/>
          <p:cNvPicPr>
            <a:picLocks/>
          </p:cNvPicPr>
          <p:nvPr/>
        </p:nvPicPr>
        <p:blipFill>
          <a:blip r:embed="rId3">
            <a:extLst>
              <a:ext uri="{28A0092B-C50C-407E-A947-70E740481C1C}">
                <a14:useLocalDpi xmlns:a14="http://schemas.microsoft.com/office/drawing/2010/main" val="0"/>
              </a:ext>
            </a:extLst>
          </a:blip>
          <a:stretch>
            <a:fillRect/>
          </a:stretch>
        </p:blipFill>
        <p:spPr>
          <a:xfrm>
            <a:off x="595455" y="1350236"/>
            <a:ext cx="1737360" cy="1737360"/>
          </a:xfrm>
          <a:prstGeom prst="rect">
            <a:avLst/>
          </a:prstGeom>
          <a:ln>
            <a:solidFill>
              <a:schemeClr val="tx1"/>
            </a:solidFill>
          </a:ln>
        </p:spPr>
      </p:pic>
      <p:pic>
        <p:nvPicPr>
          <p:cNvPr id="12" name="Picture 11"/>
          <p:cNvPicPr>
            <a:picLocks/>
          </p:cNvPicPr>
          <p:nvPr/>
        </p:nvPicPr>
        <p:blipFill>
          <a:blip r:embed="rId4">
            <a:extLst>
              <a:ext uri="{28A0092B-C50C-407E-A947-70E740481C1C}">
                <a14:useLocalDpi xmlns:a14="http://schemas.microsoft.com/office/drawing/2010/main" val="0"/>
              </a:ext>
            </a:extLst>
          </a:blip>
          <a:stretch>
            <a:fillRect/>
          </a:stretch>
        </p:blipFill>
        <p:spPr>
          <a:xfrm>
            <a:off x="2807414" y="1350236"/>
            <a:ext cx="1737360" cy="1737360"/>
          </a:xfrm>
          <a:prstGeom prst="rect">
            <a:avLst/>
          </a:prstGeom>
          <a:ln>
            <a:solidFill>
              <a:schemeClr val="tx1"/>
            </a:solidFill>
          </a:ln>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r="7481"/>
          <a:stretch/>
        </p:blipFill>
        <p:spPr>
          <a:xfrm>
            <a:off x="4972093" y="3985378"/>
            <a:ext cx="1752602" cy="1737360"/>
          </a:xfrm>
          <a:prstGeom prst="rect">
            <a:avLst/>
          </a:prstGeom>
          <a:ln>
            <a:solidFill>
              <a:schemeClr val="tx1"/>
            </a:solidFill>
          </a:ln>
        </p:spPr>
      </p:pic>
      <p:sp>
        <p:nvSpPr>
          <p:cNvPr id="14" name="TextBox 13"/>
          <p:cNvSpPr txBox="1"/>
          <p:nvPr/>
        </p:nvSpPr>
        <p:spPr>
          <a:xfrm>
            <a:off x="2802849" y="5757375"/>
            <a:ext cx="1755913" cy="738664"/>
          </a:xfrm>
          <a:prstGeom prst="rect">
            <a:avLst/>
          </a:prstGeom>
          <a:noFill/>
        </p:spPr>
        <p:txBody>
          <a:bodyPr wrap="square" rtlCol="0">
            <a:spAutoFit/>
          </a:bodyPr>
          <a:lstStyle/>
          <a:p>
            <a:r>
              <a:rPr lang="en-US" sz="2400" b="1" dirty="0"/>
              <a:t>Carrie</a:t>
            </a:r>
            <a:r>
              <a:rPr lang="en-US" dirty="0"/>
              <a:t> </a:t>
            </a:r>
          </a:p>
          <a:p>
            <a:r>
              <a:rPr lang="en-US" dirty="0"/>
              <a:t>Liston</a:t>
            </a:r>
          </a:p>
        </p:txBody>
      </p:sp>
      <p:pic>
        <p:nvPicPr>
          <p:cNvPr id="5" name="Picture 4"/>
          <p:cNvPicPr>
            <a:picLocks noChangeAspect="1"/>
          </p:cNvPicPr>
          <p:nvPr/>
        </p:nvPicPr>
        <p:blipFill rotWithShape="1">
          <a:blip r:embed="rId6"/>
          <a:srcRect l="3325" r="6174"/>
          <a:stretch/>
        </p:blipFill>
        <p:spPr>
          <a:xfrm>
            <a:off x="2819400" y="4020015"/>
            <a:ext cx="1752600" cy="1737360"/>
          </a:xfrm>
          <a:prstGeom prst="rect">
            <a:avLst/>
          </a:prstGeom>
        </p:spPr>
      </p:pic>
      <p:pic>
        <p:nvPicPr>
          <p:cNvPr id="3074" name="Picture 2" descr="Staff portrait"/>
          <p:cNvPicPr>
            <a:picLocks noChangeAspect="1" noChangeArrowheads="1"/>
          </p:cNvPicPr>
          <p:nvPr/>
        </p:nvPicPr>
        <p:blipFill rotWithShape="1">
          <a:blip r:embed="rId7">
            <a:extLst>
              <a:ext uri="{28A0092B-C50C-407E-A947-70E740481C1C}">
                <a14:useLocalDpi xmlns:a14="http://schemas.microsoft.com/office/drawing/2010/main" val="0"/>
              </a:ext>
            </a:extLst>
          </a:blip>
          <a:srcRect t="14866" b="12408"/>
          <a:stretch/>
        </p:blipFill>
        <p:spPr bwMode="auto">
          <a:xfrm>
            <a:off x="613075" y="4026942"/>
            <a:ext cx="1719740" cy="175260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76902" y="5778163"/>
            <a:ext cx="1755913" cy="738664"/>
          </a:xfrm>
          <a:prstGeom prst="rect">
            <a:avLst/>
          </a:prstGeom>
          <a:noFill/>
        </p:spPr>
        <p:txBody>
          <a:bodyPr wrap="square" rtlCol="0">
            <a:spAutoFit/>
          </a:bodyPr>
          <a:lstStyle/>
          <a:p>
            <a:r>
              <a:rPr lang="en-US" sz="2400" b="1" dirty="0"/>
              <a:t>Tracy</a:t>
            </a:r>
          </a:p>
          <a:p>
            <a:r>
              <a:rPr lang="en-US" dirty="0"/>
              <a:t>McMahon</a:t>
            </a:r>
          </a:p>
        </p:txBody>
      </p:sp>
      <p:sp>
        <p:nvSpPr>
          <p:cNvPr id="18" name="Title 4"/>
          <p:cNvSpPr txBox="1">
            <a:spLocks/>
          </p:cNvSpPr>
          <p:nvPr/>
        </p:nvSpPr>
        <p:spPr>
          <a:xfrm>
            <a:off x="0" y="0"/>
            <a:ext cx="9144000" cy="1066800"/>
          </a:xfrm>
          <a:prstGeom prst="rect">
            <a:avLst/>
          </a:prstGeom>
          <a:solidFill>
            <a:schemeClr val="tx2">
              <a:lumMod val="75000"/>
            </a:scheme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234950" algn="l"/>
            <a:r>
              <a:rPr lang="en-US" sz="4000" dirty="0" err="1"/>
              <a:t>NASA@My</a:t>
            </a:r>
            <a:r>
              <a:rPr lang="en-US" sz="4000" dirty="0"/>
              <a:t> Library evaluation team</a:t>
            </a:r>
          </a:p>
        </p:txBody>
      </p:sp>
      <p:pic>
        <p:nvPicPr>
          <p:cNvPr id="23" name="Picture 22"/>
          <p:cNvPicPr>
            <a:picLocks noChangeAspect="1"/>
          </p:cNvPicPr>
          <p:nvPr/>
        </p:nvPicPr>
        <p:blipFill>
          <a:blip r:embed="rId8"/>
          <a:stretch>
            <a:fillRect/>
          </a:stretch>
        </p:blipFill>
        <p:spPr>
          <a:xfrm>
            <a:off x="7315200" y="6082545"/>
            <a:ext cx="1546974" cy="463712"/>
          </a:xfrm>
          <a:prstGeom prst="rect">
            <a:avLst/>
          </a:prstGeom>
        </p:spPr>
      </p:pic>
    </p:spTree>
    <p:extLst>
      <p:ext uri="{BB962C8B-B14F-4D97-AF65-F5344CB8AC3E}">
        <p14:creationId xmlns:p14="http://schemas.microsoft.com/office/powerpoint/2010/main" val="2859964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1842" r="11184"/>
          <a:stretch/>
        </p:blipFill>
        <p:spPr>
          <a:xfrm>
            <a:off x="-1" y="0"/>
            <a:ext cx="9144001" cy="5105400"/>
          </a:xfrm>
          <a:prstGeom prst="rect">
            <a:avLst/>
          </a:prstGeom>
        </p:spPr>
      </p:pic>
      <p:sp>
        <p:nvSpPr>
          <p:cNvPr id="4" name="Rectangle 3"/>
          <p:cNvSpPr/>
          <p:nvPr/>
        </p:nvSpPr>
        <p:spPr>
          <a:xfrm>
            <a:off x="0" y="5105400"/>
            <a:ext cx="9144000" cy="1752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9994738">
            <a:off x="4676005" y="1074187"/>
            <a:ext cx="2133600" cy="292388"/>
          </a:xfrm>
          <a:prstGeom prst="rect">
            <a:avLst/>
          </a:prstGeom>
          <a:noFill/>
        </p:spPr>
        <p:txBody>
          <a:bodyPr wrap="square" rtlCol="0">
            <a:spAutoFit/>
          </a:bodyPr>
          <a:lstStyle/>
          <a:p>
            <a:r>
              <a:rPr lang="en-US" sz="1300" dirty="0">
                <a:latin typeface="Gill Sans Ultra Bold Condensed" panose="020B0A06020104020203" pitchFamily="34" charset="0"/>
                <a:cs typeface="Aharoni" panose="02010803020104030203" pitchFamily="2" charset="-79"/>
              </a:rPr>
              <a:t>NASA@ My Library</a:t>
            </a:r>
          </a:p>
        </p:txBody>
      </p:sp>
      <p:sp>
        <p:nvSpPr>
          <p:cNvPr id="6" name="TextBox 5"/>
          <p:cNvSpPr txBox="1"/>
          <p:nvPr/>
        </p:nvSpPr>
        <p:spPr>
          <a:xfrm>
            <a:off x="0" y="4968642"/>
            <a:ext cx="9144001" cy="1492716"/>
          </a:xfrm>
          <a:prstGeom prst="rect">
            <a:avLst/>
          </a:prstGeom>
          <a:noFill/>
        </p:spPr>
        <p:txBody>
          <a:bodyPr wrap="square" rtlCol="0">
            <a:spAutoFit/>
          </a:bodyPr>
          <a:lstStyle/>
          <a:p>
            <a:pPr marL="60325" lvl="1">
              <a:tabLst>
                <a:tab pos="914400" algn="l"/>
              </a:tabLst>
            </a:pPr>
            <a:endParaRPr lang="en-US" sz="400" dirty="0">
              <a:solidFill>
                <a:schemeClr val="bg1">
                  <a:lumMod val="95000"/>
                </a:schemeClr>
              </a:solidFill>
              <a:latin typeface="Calibri" panose="020F0502020204030204" pitchFamily="34" charset="0"/>
              <a:ea typeface="Times New Roman" panose="02020603050405020304" pitchFamily="18" charset="0"/>
            </a:endParaRPr>
          </a:p>
          <a:p>
            <a:pPr marL="1085850" lvl="1" indent="-457200">
              <a:spcAft>
                <a:spcPts val="1800"/>
              </a:spcAft>
              <a:buFont typeface="+mj-lt"/>
              <a:buAutoNum type="arabicPeriod"/>
              <a:tabLst>
                <a:tab pos="914400" algn="l"/>
              </a:tabLst>
            </a:pPr>
            <a:r>
              <a:rPr lang="en-US" sz="2400" dirty="0">
                <a:solidFill>
                  <a:schemeClr val="bg1">
                    <a:lumMod val="95000"/>
                  </a:schemeClr>
                </a:solidFill>
                <a:latin typeface="Calibri" panose="020F0502020204030204" pitchFamily="34" charset="0"/>
                <a:ea typeface="Times New Roman" panose="02020603050405020304" pitchFamily="18" charset="0"/>
              </a:rPr>
              <a:t>Documenting </a:t>
            </a:r>
            <a:r>
              <a:rPr lang="en-US" sz="2400" i="1" dirty="0">
                <a:solidFill>
                  <a:schemeClr val="bg1">
                    <a:lumMod val="95000"/>
                  </a:schemeClr>
                </a:solidFill>
                <a:latin typeface="Calibri" panose="020F0502020204030204" pitchFamily="34" charset="0"/>
                <a:ea typeface="Times New Roman" panose="02020603050405020304" pitchFamily="18" charset="0"/>
              </a:rPr>
              <a:t>NASA@ My Library</a:t>
            </a:r>
            <a:r>
              <a:rPr lang="en-US" sz="2400" dirty="0">
                <a:solidFill>
                  <a:schemeClr val="bg1">
                    <a:lumMod val="95000"/>
                  </a:schemeClr>
                </a:solidFill>
                <a:latin typeface="Calibri" panose="020F0502020204030204" pitchFamily="34" charset="0"/>
                <a:ea typeface="Times New Roman" panose="02020603050405020304" pitchFamily="18" charset="0"/>
              </a:rPr>
              <a:t>’s</a:t>
            </a:r>
            <a:r>
              <a:rPr lang="en-US" sz="2400" i="1" dirty="0">
                <a:solidFill>
                  <a:schemeClr val="bg1">
                    <a:lumMod val="95000"/>
                  </a:schemeClr>
                </a:solidFill>
                <a:latin typeface="Calibri" panose="020F0502020204030204" pitchFamily="34" charset="0"/>
                <a:ea typeface="Times New Roman" panose="02020603050405020304" pitchFamily="18" charset="0"/>
              </a:rPr>
              <a:t> </a:t>
            </a:r>
            <a:r>
              <a:rPr lang="en-US" sz="2400" dirty="0">
                <a:solidFill>
                  <a:schemeClr val="bg1">
                    <a:lumMod val="95000"/>
                  </a:schemeClr>
                </a:solidFill>
                <a:latin typeface="Calibri" panose="020F0502020204030204" pitchFamily="34" charset="0"/>
                <a:ea typeface="Times New Roman" panose="02020603050405020304" pitchFamily="18" charset="0"/>
              </a:rPr>
              <a:t>implementation</a:t>
            </a:r>
          </a:p>
          <a:p>
            <a:pPr marL="1085850" lvl="1" indent="-457200">
              <a:buFont typeface="+mj-lt"/>
              <a:buAutoNum type="arabicPeriod"/>
              <a:tabLst>
                <a:tab pos="914400" algn="l"/>
              </a:tabLst>
            </a:pPr>
            <a:r>
              <a:rPr lang="en-US" sz="2400" dirty="0">
                <a:solidFill>
                  <a:schemeClr val="bg1">
                    <a:lumMod val="95000"/>
                  </a:schemeClr>
                </a:solidFill>
                <a:latin typeface="Calibri" panose="020F0502020204030204" pitchFamily="34" charset="0"/>
                <a:ea typeface="Times New Roman" panose="02020603050405020304" pitchFamily="18" charset="0"/>
              </a:rPr>
              <a:t>Measuring the impact of </a:t>
            </a:r>
            <a:r>
              <a:rPr lang="en-US" sz="2400" i="1" dirty="0">
                <a:solidFill>
                  <a:schemeClr val="bg1">
                    <a:lumMod val="95000"/>
                  </a:schemeClr>
                </a:solidFill>
                <a:latin typeface="Calibri" panose="020F0502020204030204" pitchFamily="34" charset="0"/>
                <a:ea typeface="Times New Roman" panose="02020603050405020304" pitchFamily="18" charset="0"/>
              </a:rPr>
              <a:t>NASA@ My Library </a:t>
            </a:r>
            <a:r>
              <a:rPr lang="en-US" sz="2400" dirty="0">
                <a:solidFill>
                  <a:schemeClr val="bg1">
                    <a:lumMod val="95000"/>
                  </a:schemeClr>
                </a:solidFill>
                <a:latin typeface="Calibri" panose="020F0502020204030204" pitchFamily="34" charset="0"/>
                <a:ea typeface="Times New Roman" panose="02020603050405020304" pitchFamily="18" charset="0"/>
              </a:rPr>
              <a:t>on library staff, patrons, and Earth/space science partners</a:t>
            </a:r>
          </a:p>
        </p:txBody>
      </p:sp>
      <p:sp>
        <p:nvSpPr>
          <p:cNvPr id="3" name="TextBox 2"/>
          <p:cNvSpPr txBox="1"/>
          <p:nvPr/>
        </p:nvSpPr>
        <p:spPr>
          <a:xfrm rot="19403136">
            <a:off x="136686" y="100453"/>
            <a:ext cx="4819150" cy="2308324"/>
          </a:xfrm>
          <a:prstGeom prst="rect">
            <a:avLst/>
          </a:prstGeom>
          <a:noFill/>
        </p:spPr>
        <p:txBody>
          <a:bodyPr wrap="square" rtlCol="0">
            <a:spAutoFit/>
          </a:bodyPr>
          <a:lstStyle/>
          <a:p>
            <a:r>
              <a:rPr lang="en-US" sz="4800" b="1" dirty="0">
                <a:solidFill>
                  <a:schemeClr val="bg1">
                    <a:lumMod val="95000"/>
                  </a:schemeClr>
                </a:solidFill>
                <a:latin typeface="Calibri" panose="020F0502020204030204" pitchFamily="34" charset="0"/>
              </a:rPr>
              <a:t>What the evaluation team will be looking at</a:t>
            </a:r>
          </a:p>
        </p:txBody>
      </p:sp>
    </p:spTree>
    <p:extLst>
      <p:ext uri="{BB962C8B-B14F-4D97-AF65-F5344CB8AC3E}">
        <p14:creationId xmlns:p14="http://schemas.microsoft.com/office/powerpoint/2010/main" val="3899168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304800" y="851180"/>
          <a:ext cx="3931920" cy="50924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ounded Rectangle 6"/>
          <p:cNvSpPr/>
          <p:nvPr/>
        </p:nvSpPr>
        <p:spPr>
          <a:xfrm>
            <a:off x="311624" y="1023997"/>
            <a:ext cx="3124200" cy="50174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t>Library Outcomes</a:t>
            </a:r>
            <a:endParaRPr lang="en-US" dirty="0"/>
          </a:p>
        </p:txBody>
      </p:sp>
      <p:graphicFrame>
        <p:nvGraphicFramePr>
          <p:cNvPr id="14" name="Diagram 13"/>
          <p:cNvGraphicFramePr/>
          <p:nvPr>
            <p:extLst/>
          </p:nvPr>
        </p:nvGraphicFramePr>
        <p:xfrm>
          <a:off x="4572000" y="533400"/>
          <a:ext cx="3931920" cy="509242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5" name="Rounded Rectangle 14"/>
          <p:cNvSpPr/>
          <p:nvPr/>
        </p:nvSpPr>
        <p:spPr>
          <a:xfrm>
            <a:off x="4572000" y="1023997"/>
            <a:ext cx="3124200" cy="50174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t>Patron Outcomes</a:t>
            </a:r>
            <a:endParaRPr lang="en-US" dirty="0"/>
          </a:p>
        </p:txBody>
      </p:sp>
      <p:pic>
        <p:nvPicPr>
          <p:cNvPr id="17" name="Picture 16"/>
          <p:cNvPicPr>
            <a:picLocks noChangeAspect="1"/>
          </p:cNvPicPr>
          <p:nvPr/>
        </p:nvPicPr>
        <p:blipFill>
          <a:blip r:embed="rId13">
            <a:extLst>
              <a:ext uri="{BEBA8EAE-BF5A-486C-A8C5-ECC9F3942E4B}">
                <a14:imgProps xmlns:a14="http://schemas.microsoft.com/office/drawing/2010/main">
                  <a14:imgLayer r:embed="rId14">
                    <a14:imgEffect>
                      <a14:colorTemperature colorTemp="5300"/>
                    </a14:imgEffect>
                  </a14:imgLayer>
                </a14:imgProps>
              </a:ext>
            </a:extLst>
          </a:blip>
          <a:stretch>
            <a:fillRect/>
          </a:stretch>
        </p:blipFill>
        <p:spPr>
          <a:xfrm>
            <a:off x="1784182" y="5343165"/>
            <a:ext cx="5302418" cy="87819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264479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9375"/>
          <a:stretch/>
        </p:blipFill>
        <p:spPr>
          <a:xfrm>
            <a:off x="0" y="304800"/>
            <a:ext cx="9144000" cy="6629400"/>
          </a:xfrm>
          <a:prstGeom prst="rect">
            <a:avLst/>
          </a:prstGeom>
        </p:spPr>
      </p:pic>
      <p:sp>
        <p:nvSpPr>
          <p:cNvPr id="3" name="Title 4"/>
          <p:cNvSpPr txBox="1">
            <a:spLocks/>
          </p:cNvSpPr>
          <p:nvPr/>
        </p:nvSpPr>
        <p:spPr>
          <a:xfrm>
            <a:off x="0" y="0"/>
            <a:ext cx="9144000" cy="1066800"/>
          </a:xfrm>
          <a:prstGeom prst="rect">
            <a:avLst/>
          </a:prstGeom>
          <a:solidFill>
            <a:schemeClr val="tx2">
              <a:lumMod val="75000"/>
            </a:scheme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234950" algn="l"/>
            <a:r>
              <a:rPr lang="en-US" sz="4000" dirty="0"/>
              <a:t>Evaluation team = Mars rover?</a:t>
            </a:r>
          </a:p>
        </p:txBody>
      </p:sp>
    </p:spTree>
    <p:extLst>
      <p:ext uri="{BB962C8B-B14F-4D97-AF65-F5344CB8AC3E}">
        <p14:creationId xmlns:p14="http://schemas.microsoft.com/office/powerpoint/2010/main" val="1636179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48481" y="1219200"/>
            <a:ext cx="8039100" cy="1981200"/>
          </a:xfrm>
          <a:prstGeom prst="rect">
            <a:avLst/>
          </a:prstGeom>
        </p:spPr>
        <p:txBody>
          <a:bodyPr>
            <a:normAutofit fontScale="4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i="1"/>
            </a:br>
            <a:br>
              <a:rPr lang="en-US" i="1"/>
            </a:br>
            <a:r>
              <a:rPr lang="en-US" sz="8900" i="1">
                <a:solidFill>
                  <a:srgbClr val="0000FF"/>
                </a:solidFill>
                <a:latin typeface="+mn-lt"/>
              </a:rPr>
              <a:t>NASA@ My Library </a:t>
            </a:r>
            <a:r>
              <a:rPr lang="en-US" sz="8900">
                <a:solidFill>
                  <a:srgbClr val="0000FF"/>
                </a:solidFill>
                <a:latin typeface="+mn-lt"/>
              </a:rPr>
              <a:t>is part of the </a:t>
            </a:r>
            <a:br>
              <a:rPr lang="en-US" sz="8900">
                <a:solidFill>
                  <a:srgbClr val="0000FF"/>
                </a:solidFill>
                <a:latin typeface="+mn-lt"/>
              </a:rPr>
            </a:br>
            <a:r>
              <a:rPr lang="en-US" sz="8900">
                <a:solidFill>
                  <a:srgbClr val="0000FF"/>
                </a:solidFill>
                <a:latin typeface="+mn-lt"/>
              </a:rPr>
              <a:t>STAR Library Education Network</a:t>
            </a:r>
            <a:br>
              <a:rPr lang="en-US"/>
            </a:br>
            <a:br>
              <a:rPr lang="en-US"/>
            </a:br>
            <a:endParaRPr lang="en-US"/>
          </a:p>
        </p:txBody>
      </p:sp>
      <p:pic>
        <p:nvPicPr>
          <p:cNvPr id="5" name="Picture 4" descr="I:\Library Conference_2\Marketing\Logos\starnet_logo.png"/>
          <p:cNvPicPr>
            <a:picLocks noChangeAspect="1" noChangeArrowheads="1"/>
          </p:cNvPicPr>
          <p:nvPr/>
        </p:nvPicPr>
        <p:blipFill>
          <a:blip r:embed="rId2" cstate="print"/>
          <a:srcRect/>
          <a:stretch>
            <a:fillRect/>
          </a:stretch>
        </p:blipFill>
        <p:spPr bwMode="auto">
          <a:xfrm>
            <a:off x="2133600" y="3200400"/>
            <a:ext cx="4868863" cy="1740147"/>
          </a:xfrm>
          <a:prstGeom prst="rect">
            <a:avLst/>
          </a:prstGeom>
          <a:noFill/>
        </p:spPr>
      </p:pic>
    </p:spTree>
    <p:extLst>
      <p:ext uri="{BB962C8B-B14F-4D97-AF65-F5344CB8AC3E}">
        <p14:creationId xmlns:p14="http://schemas.microsoft.com/office/powerpoint/2010/main" val="22851133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000"/>
            <a:ext cx="9144000" cy="7315200"/>
          </a:xfrm>
          <a:prstGeom prst="rect">
            <a:avLst/>
          </a:prstGeom>
        </p:spPr>
      </p:pic>
      <p:sp>
        <p:nvSpPr>
          <p:cNvPr id="26" name="Rectangle 25"/>
          <p:cNvSpPr/>
          <p:nvPr/>
        </p:nvSpPr>
        <p:spPr>
          <a:xfrm>
            <a:off x="1" y="914400"/>
            <a:ext cx="9144000" cy="6781800"/>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4809" y="4116849"/>
            <a:ext cx="1206090" cy="1206090"/>
          </a:xfrm>
          <a:prstGeom prst="rect">
            <a:avLst/>
          </a:prstGeom>
        </p:spPr>
      </p:pic>
      <p:cxnSp>
        <p:nvCxnSpPr>
          <p:cNvPr id="10" name="Straight Connector 9"/>
          <p:cNvCxnSpPr/>
          <p:nvPr/>
        </p:nvCxnSpPr>
        <p:spPr>
          <a:xfrm>
            <a:off x="1836834" y="1646702"/>
            <a:ext cx="1287366" cy="32639"/>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flipH="1">
            <a:off x="5383844" y="2351647"/>
            <a:ext cx="972279" cy="244089"/>
          </a:xfrm>
          <a:prstGeom prst="line">
            <a:avLst/>
          </a:prstGeom>
          <a:ln w="38100"/>
        </p:spPr>
        <p:style>
          <a:lnRef idx="1">
            <a:schemeClr val="dk1"/>
          </a:lnRef>
          <a:fillRef idx="0">
            <a:schemeClr val="dk1"/>
          </a:fillRef>
          <a:effectRef idx="0">
            <a:schemeClr val="dk1"/>
          </a:effectRef>
          <a:fontRef idx="minor">
            <a:schemeClr val="tx1"/>
          </a:fontRef>
        </p:style>
      </p:cxn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2629" y="1292650"/>
            <a:ext cx="949690" cy="771623"/>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4605" y="1203047"/>
            <a:ext cx="732229" cy="732229"/>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9140" y="1747422"/>
            <a:ext cx="965003" cy="1102860"/>
          </a:xfrm>
          <a:prstGeom prst="rect">
            <a:avLst/>
          </a:prstGeom>
        </p:spPr>
      </p:pic>
      <p:cxnSp>
        <p:nvCxnSpPr>
          <p:cNvPr id="20" name="Straight Connector 19"/>
          <p:cNvCxnSpPr/>
          <p:nvPr/>
        </p:nvCxnSpPr>
        <p:spPr>
          <a:xfrm flipH="1">
            <a:off x="7086601" y="2963976"/>
            <a:ext cx="821582" cy="465024"/>
          </a:xfrm>
          <a:prstGeom prst="line">
            <a:avLst/>
          </a:prstGeom>
          <a:ln w="38100"/>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flipH="1" flipV="1">
            <a:off x="857088" y="5161881"/>
            <a:ext cx="1036298" cy="376251"/>
          </a:xfrm>
          <a:prstGeom prst="line">
            <a:avLst/>
          </a:prstGeom>
          <a:ln w="38100"/>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flipH="1" flipV="1">
            <a:off x="1375237" y="3962261"/>
            <a:ext cx="834565" cy="1073962"/>
          </a:xfrm>
          <a:prstGeom prst="line">
            <a:avLst/>
          </a:prstGeom>
          <a:ln w="38100"/>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a:xfrm>
            <a:off x="4622042" y="1524000"/>
            <a:ext cx="816194" cy="53979"/>
          </a:xfrm>
          <a:prstGeom prst="line">
            <a:avLst/>
          </a:prstGeom>
          <a:ln w="38100"/>
        </p:spPr>
        <p:style>
          <a:lnRef idx="1">
            <a:schemeClr val="dk1"/>
          </a:lnRef>
          <a:fillRef idx="0">
            <a:schemeClr val="dk1"/>
          </a:fillRef>
          <a:effectRef idx="0">
            <a:schemeClr val="dk1"/>
          </a:effectRef>
          <a:fontRef idx="minor">
            <a:schemeClr val="tx1"/>
          </a:fontRef>
        </p:style>
      </p:cxnSp>
      <p:sp>
        <p:nvSpPr>
          <p:cNvPr id="42" name="TextBox 41"/>
          <p:cNvSpPr txBox="1"/>
          <p:nvPr/>
        </p:nvSpPr>
        <p:spPr>
          <a:xfrm>
            <a:off x="5438236" y="1840468"/>
            <a:ext cx="1175585" cy="369332"/>
          </a:xfrm>
          <a:prstGeom prst="rect">
            <a:avLst/>
          </a:prstGeom>
          <a:noFill/>
        </p:spPr>
        <p:txBody>
          <a:bodyPr wrap="square" rtlCol="0">
            <a:spAutoFit/>
          </a:bodyPr>
          <a:lstStyle/>
          <a:p>
            <a:r>
              <a:rPr lang="en-US" dirty="0"/>
              <a:t>Site visits</a:t>
            </a:r>
          </a:p>
        </p:txBody>
      </p:sp>
      <p:sp>
        <p:nvSpPr>
          <p:cNvPr id="43" name="TextBox 42"/>
          <p:cNvSpPr txBox="1"/>
          <p:nvPr/>
        </p:nvSpPr>
        <p:spPr>
          <a:xfrm>
            <a:off x="6362266" y="2786528"/>
            <a:ext cx="1175585" cy="369332"/>
          </a:xfrm>
          <a:prstGeom prst="rect">
            <a:avLst/>
          </a:prstGeom>
          <a:noFill/>
        </p:spPr>
        <p:txBody>
          <a:bodyPr wrap="square" rtlCol="0">
            <a:spAutoFit/>
          </a:bodyPr>
          <a:lstStyle/>
          <a:p>
            <a:r>
              <a:rPr lang="en-US" dirty="0"/>
              <a:t>Interviews</a:t>
            </a:r>
          </a:p>
        </p:txBody>
      </p:sp>
      <p:sp>
        <p:nvSpPr>
          <p:cNvPr id="44" name="TextBox 43"/>
          <p:cNvSpPr txBox="1"/>
          <p:nvPr/>
        </p:nvSpPr>
        <p:spPr>
          <a:xfrm>
            <a:off x="203859" y="5345992"/>
            <a:ext cx="1525510" cy="369332"/>
          </a:xfrm>
          <a:prstGeom prst="rect">
            <a:avLst/>
          </a:prstGeom>
          <a:noFill/>
        </p:spPr>
        <p:txBody>
          <a:bodyPr wrap="square" rtlCol="0">
            <a:spAutoFit/>
          </a:bodyPr>
          <a:lstStyle/>
          <a:p>
            <a:r>
              <a:rPr lang="en-US" dirty="0"/>
              <a:t>Patron Survey</a:t>
            </a:r>
          </a:p>
        </p:txBody>
      </p:sp>
      <p:sp>
        <p:nvSpPr>
          <p:cNvPr id="45" name="TextBox 44"/>
          <p:cNvSpPr txBox="1"/>
          <p:nvPr/>
        </p:nvSpPr>
        <p:spPr>
          <a:xfrm>
            <a:off x="857088" y="3661020"/>
            <a:ext cx="1996401" cy="369332"/>
          </a:xfrm>
          <a:prstGeom prst="rect">
            <a:avLst/>
          </a:prstGeom>
          <a:noFill/>
        </p:spPr>
        <p:txBody>
          <a:bodyPr wrap="square" rtlCol="0">
            <a:spAutoFit/>
          </a:bodyPr>
          <a:lstStyle/>
          <a:p>
            <a:r>
              <a:rPr lang="en-US" dirty="0"/>
              <a:t>Library Staff Survey</a:t>
            </a:r>
          </a:p>
        </p:txBody>
      </p:sp>
      <p:sp>
        <p:nvSpPr>
          <p:cNvPr id="47" name="TextBox 46"/>
          <p:cNvSpPr txBox="1"/>
          <p:nvPr/>
        </p:nvSpPr>
        <p:spPr>
          <a:xfrm>
            <a:off x="1080730" y="1969188"/>
            <a:ext cx="1650864" cy="369332"/>
          </a:xfrm>
          <a:prstGeom prst="rect">
            <a:avLst/>
          </a:prstGeom>
          <a:noFill/>
        </p:spPr>
        <p:txBody>
          <a:bodyPr wrap="square" rtlCol="0">
            <a:spAutoFit/>
          </a:bodyPr>
          <a:lstStyle/>
          <a:p>
            <a:r>
              <a:rPr lang="en-US" dirty="0"/>
              <a:t>Online Reports</a:t>
            </a:r>
          </a:p>
        </p:txBody>
      </p:sp>
      <p:sp>
        <p:nvSpPr>
          <p:cNvPr id="48" name="TextBox 47"/>
          <p:cNvSpPr txBox="1"/>
          <p:nvPr/>
        </p:nvSpPr>
        <p:spPr>
          <a:xfrm>
            <a:off x="7288229" y="5150213"/>
            <a:ext cx="1925392" cy="646331"/>
          </a:xfrm>
          <a:prstGeom prst="rect">
            <a:avLst/>
          </a:prstGeom>
          <a:noFill/>
        </p:spPr>
        <p:txBody>
          <a:bodyPr wrap="square" rtlCol="0">
            <a:spAutoFit/>
          </a:bodyPr>
          <a:lstStyle/>
          <a:p>
            <a:r>
              <a:rPr lang="en-US" dirty="0"/>
              <a:t>Patron Circulation Records</a:t>
            </a:r>
          </a:p>
        </p:txBody>
      </p:sp>
      <p:pic>
        <p:nvPicPr>
          <p:cNvPr id="50" name="Picture 4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4438" y="2611363"/>
            <a:ext cx="984932" cy="984932"/>
          </a:xfrm>
          <a:prstGeom prst="rect">
            <a:avLst/>
          </a:prstGeom>
          <a:noFill/>
        </p:spPr>
      </p:pic>
      <p:cxnSp>
        <p:nvCxnSpPr>
          <p:cNvPr id="51" name="Straight Connector 50"/>
          <p:cNvCxnSpPr/>
          <p:nvPr/>
        </p:nvCxnSpPr>
        <p:spPr>
          <a:xfrm flipH="1" flipV="1">
            <a:off x="5257800" y="4030352"/>
            <a:ext cx="2047289" cy="541055"/>
          </a:xfrm>
          <a:prstGeom prst="line">
            <a:avLst/>
          </a:prstGeom>
          <a:ln w="38100"/>
        </p:spPr>
        <p:style>
          <a:lnRef idx="1">
            <a:schemeClr val="dk1"/>
          </a:lnRef>
          <a:fillRef idx="0">
            <a:schemeClr val="dk1"/>
          </a:fillRef>
          <a:effectRef idx="0">
            <a:schemeClr val="dk1"/>
          </a:effectRef>
          <a:fontRef idx="minor">
            <a:schemeClr val="tx1"/>
          </a:fontRef>
        </p:style>
      </p:cxnSp>
      <p:sp>
        <p:nvSpPr>
          <p:cNvPr id="53" name="TextBox 52"/>
          <p:cNvSpPr txBox="1"/>
          <p:nvPr/>
        </p:nvSpPr>
        <p:spPr>
          <a:xfrm>
            <a:off x="7908183" y="2963976"/>
            <a:ext cx="1175585" cy="646331"/>
          </a:xfrm>
          <a:prstGeom prst="rect">
            <a:avLst/>
          </a:prstGeom>
          <a:noFill/>
        </p:spPr>
        <p:txBody>
          <a:bodyPr wrap="square" rtlCol="0">
            <a:spAutoFit/>
          </a:bodyPr>
          <a:lstStyle/>
          <a:p>
            <a:r>
              <a:rPr lang="en-US" dirty="0"/>
              <a:t>Training Survey</a:t>
            </a:r>
          </a:p>
        </p:txBody>
      </p:sp>
      <p:sp>
        <p:nvSpPr>
          <p:cNvPr id="24" name="Title 4"/>
          <p:cNvSpPr txBox="1">
            <a:spLocks/>
          </p:cNvSpPr>
          <p:nvPr/>
        </p:nvSpPr>
        <p:spPr>
          <a:xfrm>
            <a:off x="0" y="0"/>
            <a:ext cx="9144000" cy="1066800"/>
          </a:xfrm>
          <a:prstGeom prst="rect">
            <a:avLst/>
          </a:prstGeom>
          <a:solidFill>
            <a:schemeClr val="tx2">
              <a:lumMod val="75000"/>
            </a:scheme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234950" algn="l"/>
            <a:r>
              <a:rPr lang="en-US" sz="4000" dirty="0"/>
              <a:t>We’ll use various tools to collect data</a:t>
            </a:r>
          </a:p>
        </p:txBody>
      </p:sp>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701" y="4356430"/>
            <a:ext cx="984932" cy="984932"/>
          </a:xfrm>
          <a:prstGeom prst="rect">
            <a:avLst/>
          </a:prstGeom>
          <a:noFill/>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85778" y="1960746"/>
            <a:ext cx="984932" cy="984932"/>
          </a:xfrm>
          <a:prstGeom prst="rect">
            <a:avLst/>
          </a:prstGeom>
          <a:noFill/>
        </p:spPr>
      </p:pic>
    </p:spTree>
    <p:extLst>
      <p:ext uri="{BB962C8B-B14F-4D97-AF65-F5344CB8AC3E}">
        <p14:creationId xmlns:p14="http://schemas.microsoft.com/office/powerpoint/2010/main" val="34311449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4"/>
          <p:cNvSpPr txBox="1">
            <a:spLocks/>
          </p:cNvSpPr>
          <p:nvPr/>
        </p:nvSpPr>
        <p:spPr>
          <a:xfrm>
            <a:off x="0" y="0"/>
            <a:ext cx="9144000" cy="1066800"/>
          </a:xfrm>
          <a:prstGeom prst="rect">
            <a:avLst/>
          </a:prstGeom>
          <a:solidFill>
            <a:schemeClr val="tx2">
              <a:lumMod val="75000"/>
            </a:scheme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234950" algn="l"/>
            <a:r>
              <a:rPr lang="en-US" sz="4000"/>
              <a:t>Evaluation methods </a:t>
            </a:r>
            <a:r>
              <a:rPr lang="en-US" sz="4000" dirty="0"/>
              <a:t>and timeline</a:t>
            </a:r>
          </a:p>
        </p:txBody>
      </p:sp>
      <p:pic>
        <p:nvPicPr>
          <p:cNvPr id="23" name="Picture 22"/>
          <p:cNvPicPr>
            <a:picLocks noChangeAspect="1"/>
          </p:cNvPicPr>
          <p:nvPr/>
        </p:nvPicPr>
        <p:blipFill>
          <a:blip r:embed="rId3"/>
          <a:stretch>
            <a:fillRect/>
          </a:stretch>
        </p:blipFill>
        <p:spPr>
          <a:xfrm>
            <a:off x="7315200" y="6315058"/>
            <a:ext cx="1295399" cy="388301"/>
          </a:xfrm>
          <a:prstGeom prst="rect">
            <a:avLst/>
          </a:prstGeom>
        </p:spPr>
      </p:pic>
      <p:graphicFrame>
        <p:nvGraphicFramePr>
          <p:cNvPr id="15" name="Table 14"/>
          <p:cNvGraphicFramePr>
            <a:graphicFrameLocks noGrp="1"/>
          </p:cNvGraphicFramePr>
          <p:nvPr>
            <p:extLst/>
          </p:nvPr>
        </p:nvGraphicFramePr>
        <p:xfrm>
          <a:off x="381000" y="1219200"/>
          <a:ext cx="8229599" cy="5008256"/>
        </p:xfrm>
        <a:graphic>
          <a:graphicData uri="http://schemas.openxmlformats.org/drawingml/2006/table">
            <a:tbl>
              <a:tblPr firstRow="1" bandRow="1">
                <a:tableStyleId>{7E9639D4-E3E2-4D34-9284-5A2195B3D0D7}</a:tableStyleId>
              </a:tblPr>
              <a:tblGrid>
                <a:gridCol w="457200">
                  <a:extLst>
                    <a:ext uri="{9D8B030D-6E8A-4147-A177-3AD203B41FA5}">
                      <a16:colId xmlns:a16="http://schemas.microsoft.com/office/drawing/2014/main" val="547385937"/>
                    </a:ext>
                  </a:extLst>
                </a:gridCol>
                <a:gridCol w="914400">
                  <a:extLst>
                    <a:ext uri="{9D8B030D-6E8A-4147-A177-3AD203B41FA5}">
                      <a16:colId xmlns:a16="http://schemas.microsoft.com/office/drawing/2014/main" val="190315353"/>
                    </a:ext>
                  </a:extLst>
                </a:gridCol>
                <a:gridCol w="2263140">
                  <a:extLst>
                    <a:ext uri="{9D8B030D-6E8A-4147-A177-3AD203B41FA5}">
                      <a16:colId xmlns:a16="http://schemas.microsoft.com/office/drawing/2014/main" val="20002"/>
                    </a:ext>
                  </a:extLst>
                </a:gridCol>
                <a:gridCol w="4594859">
                  <a:extLst>
                    <a:ext uri="{9D8B030D-6E8A-4147-A177-3AD203B41FA5}">
                      <a16:colId xmlns:a16="http://schemas.microsoft.com/office/drawing/2014/main" val="3838887566"/>
                    </a:ext>
                  </a:extLst>
                </a:gridCol>
              </a:tblGrid>
              <a:tr h="446349">
                <a:tc>
                  <a:txBody>
                    <a:bodyPr/>
                    <a:lstStyle/>
                    <a:p>
                      <a:endParaRPr lang="en-US" sz="1600" i="0" dirty="0">
                        <a:solidFill>
                          <a:schemeClr val="bg1"/>
                        </a:solidFill>
                        <a:latin typeface="Calibri" panose="020F0502020204030204" pitchFamily="34" charset="0"/>
                      </a:endParaRPr>
                    </a:p>
                  </a:txBody>
                  <a:tcPr marL="103051" marR="103051" marT="51526" marB="51526" anchor="ctr"/>
                </a:tc>
                <a:tc gridSpan="2">
                  <a:txBody>
                    <a:bodyPr/>
                    <a:lstStyle/>
                    <a:p>
                      <a:r>
                        <a:rPr lang="en-US" sz="1600" dirty="0">
                          <a:solidFill>
                            <a:schemeClr val="bg1"/>
                          </a:solidFill>
                          <a:latin typeface="Calibri" panose="020F0502020204030204" pitchFamily="34" charset="0"/>
                        </a:rPr>
                        <a:t>Instrument</a:t>
                      </a:r>
                      <a:endParaRPr lang="en-US" sz="1600" i="0" dirty="0">
                        <a:solidFill>
                          <a:schemeClr val="bg1"/>
                        </a:solidFill>
                        <a:latin typeface="Calibri" panose="020F0502020204030204" pitchFamily="34" charset="0"/>
                      </a:endParaRPr>
                    </a:p>
                  </a:txBody>
                  <a:tcPr marL="103051" marR="103051" marT="51526" marB="51526" anchor="ctr"/>
                </a:tc>
                <a:tc hMerge="1">
                  <a:txBody>
                    <a:bodyPr/>
                    <a:lstStyle>
                      <a:lvl1pPr marL="0" algn="l" defTabSz="914400" rtl="0" eaLnBrk="1" latinLnBrk="0" hangingPunct="1">
                        <a:defRPr sz="1800" b="1" kern="1200">
                          <a:solidFill>
                            <a:schemeClr val="tx1"/>
                          </a:solidFill>
                          <a:latin typeface="Century Gothic"/>
                        </a:defRPr>
                      </a:lvl1pPr>
                      <a:lvl2pPr marL="457200" algn="l" defTabSz="914400" rtl="0" eaLnBrk="1" latinLnBrk="0" hangingPunct="1">
                        <a:defRPr sz="1800" b="1" kern="1200">
                          <a:solidFill>
                            <a:schemeClr val="tx1"/>
                          </a:solidFill>
                          <a:latin typeface="Century Gothic"/>
                        </a:defRPr>
                      </a:lvl2pPr>
                      <a:lvl3pPr marL="914400" algn="l" defTabSz="914400" rtl="0" eaLnBrk="1" latinLnBrk="0" hangingPunct="1">
                        <a:defRPr sz="1800" b="1" kern="1200">
                          <a:solidFill>
                            <a:schemeClr val="tx1"/>
                          </a:solidFill>
                          <a:latin typeface="Century Gothic"/>
                        </a:defRPr>
                      </a:lvl3pPr>
                      <a:lvl4pPr marL="1371600" algn="l" defTabSz="914400" rtl="0" eaLnBrk="1" latinLnBrk="0" hangingPunct="1">
                        <a:defRPr sz="1800" b="1" kern="1200">
                          <a:solidFill>
                            <a:schemeClr val="tx1"/>
                          </a:solidFill>
                          <a:latin typeface="Century Gothic"/>
                        </a:defRPr>
                      </a:lvl4pPr>
                      <a:lvl5pPr marL="1828800" algn="l" defTabSz="914400" rtl="0" eaLnBrk="1" latinLnBrk="0" hangingPunct="1">
                        <a:defRPr sz="1800" b="1" kern="1200">
                          <a:solidFill>
                            <a:schemeClr val="tx1"/>
                          </a:solidFill>
                          <a:latin typeface="Century Gothic"/>
                        </a:defRPr>
                      </a:lvl5pPr>
                      <a:lvl6pPr marL="2286000" algn="l" defTabSz="914400" rtl="0" eaLnBrk="1" latinLnBrk="0" hangingPunct="1">
                        <a:defRPr sz="1800" b="1" kern="1200">
                          <a:solidFill>
                            <a:schemeClr val="tx1"/>
                          </a:solidFill>
                          <a:latin typeface="Century Gothic"/>
                        </a:defRPr>
                      </a:lvl6pPr>
                      <a:lvl7pPr marL="2743200" algn="l" defTabSz="914400" rtl="0" eaLnBrk="1" latinLnBrk="0" hangingPunct="1">
                        <a:defRPr sz="1800" b="1" kern="1200">
                          <a:solidFill>
                            <a:schemeClr val="tx1"/>
                          </a:solidFill>
                          <a:latin typeface="Century Gothic"/>
                        </a:defRPr>
                      </a:lvl7pPr>
                      <a:lvl8pPr marL="3200400" algn="l" defTabSz="914400" rtl="0" eaLnBrk="1" latinLnBrk="0" hangingPunct="1">
                        <a:defRPr sz="1800" b="1" kern="1200">
                          <a:solidFill>
                            <a:schemeClr val="tx1"/>
                          </a:solidFill>
                          <a:latin typeface="Century Gothic"/>
                        </a:defRPr>
                      </a:lvl8pPr>
                      <a:lvl9pPr marL="3657600" algn="l" defTabSz="914400" rtl="0" eaLnBrk="1" latinLnBrk="0" hangingPunct="1">
                        <a:defRPr sz="1800" b="1" kern="1200">
                          <a:solidFill>
                            <a:schemeClr val="tx1"/>
                          </a:solidFill>
                          <a:latin typeface="Century Gothic"/>
                        </a:defRPr>
                      </a:lvl9pPr>
                    </a:lstStyle>
                    <a:p>
                      <a:endParaRPr lang="en-US" sz="1600" i="0" dirty="0">
                        <a:solidFill>
                          <a:schemeClr val="bg1"/>
                        </a:solidFill>
                        <a:latin typeface="Calibri" panose="020F0502020204030204" pitchFamily="34" charset="0"/>
                      </a:endParaRPr>
                    </a:p>
                  </a:txBody>
                  <a:tcPr marL="103051" marR="103051" marT="51526" marB="51526"/>
                </a:tc>
                <a:tc>
                  <a:txBody>
                    <a:bodyPr/>
                    <a:lstStyle/>
                    <a:p>
                      <a:r>
                        <a:rPr lang="en-US" sz="1600" i="0" dirty="0">
                          <a:solidFill>
                            <a:schemeClr val="bg1"/>
                          </a:solidFill>
                          <a:latin typeface="Calibri" panose="020F0502020204030204" pitchFamily="34" charset="0"/>
                        </a:rPr>
                        <a:t>When Administered</a:t>
                      </a:r>
                    </a:p>
                  </a:txBody>
                  <a:tcPr marL="103051" marR="103051" marT="51526" marB="51526" anchor="ctr"/>
                </a:tc>
                <a:extLst>
                  <a:ext uri="{0D108BD9-81ED-4DB2-BD59-A6C34878D82A}">
                    <a16:rowId xmlns:a16="http://schemas.microsoft.com/office/drawing/2014/main" val="10000"/>
                  </a:ext>
                </a:extLst>
              </a:tr>
              <a:tr h="651701">
                <a:tc rowSpan="5">
                  <a:txBody>
                    <a:bodyPr/>
                    <a:lstStyle/>
                    <a:p>
                      <a:pPr marL="0" lvl="0" indent="0" algn="ctr">
                        <a:spcAft>
                          <a:spcPts val="1200"/>
                        </a:spcAft>
                        <a:buFont typeface="Arial" panose="020B0604020202020204" pitchFamily="34" charset="0"/>
                        <a:buNone/>
                      </a:pPr>
                      <a:r>
                        <a:rPr lang="en-US" sz="1600" b="0" kern="1200" dirty="0">
                          <a:solidFill>
                            <a:schemeClr val="tx1"/>
                          </a:solidFill>
                          <a:latin typeface="Calibri" panose="020F0502020204030204" pitchFamily="34" charset="0"/>
                          <a:ea typeface="+mn-ea"/>
                          <a:cs typeface="+mn-cs"/>
                        </a:rPr>
                        <a:t>Library Staff</a:t>
                      </a:r>
                    </a:p>
                  </a:txBody>
                  <a:tcPr marL="103051" marR="103051" marT="51526" marB="51526" vert="vert270" anchor="ctr">
                    <a:solidFill>
                      <a:schemeClr val="accent6">
                        <a:lumMod val="60000"/>
                        <a:lumOff val="40000"/>
                      </a:schemeClr>
                    </a:solidFill>
                  </a:tcPr>
                </a:tc>
                <a:tc>
                  <a:txBody>
                    <a:bodyPr/>
                    <a:lstStyle/>
                    <a:p>
                      <a:pPr marL="0" lvl="0" indent="0">
                        <a:spcAft>
                          <a:spcPts val="1200"/>
                        </a:spcAft>
                        <a:buFont typeface="Arial" panose="020B0604020202020204" pitchFamily="34" charset="0"/>
                        <a:buNone/>
                      </a:pPr>
                      <a:endParaRPr lang="en-US" sz="1600" kern="1200" dirty="0">
                        <a:solidFill>
                          <a:schemeClr val="tx1"/>
                        </a:solidFill>
                        <a:latin typeface="Calibri" panose="020F0502020204030204" pitchFamily="34" charset="0"/>
                        <a:ea typeface="+mn-ea"/>
                        <a:cs typeface="+mn-cs"/>
                      </a:endParaRPr>
                    </a:p>
                  </a:txBody>
                  <a:tcPr marL="103051" marR="103051" marT="51526" marB="51526" anchor="ctr">
                    <a:blipFill dpi="0" rotWithShape="1">
                      <a:blip r:embed="rId4">
                        <a:extLst>
                          <a:ext uri="{28A0092B-C50C-407E-A947-70E740481C1C}">
                            <a14:useLocalDpi xmlns:a14="http://schemas.microsoft.com/office/drawing/2010/main" val="0"/>
                          </a:ext>
                        </a:extLst>
                      </a:blip>
                      <a:srcRect/>
                      <a:stretch>
                        <a:fillRect l="25000" t="10000" r="25000" b="10000"/>
                      </a:stretch>
                    </a:blipFill>
                  </a:tcPr>
                </a:tc>
                <a:tc>
                  <a:txBody>
                    <a:bodyPr/>
                    <a:lstStyle/>
                    <a:p>
                      <a:pPr marL="0" marR="0" lvl="0" indent="0" algn="l" defTabSz="914400" rtl="0" eaLnBrk="1" fontAlgn="auto" latinLnBrk="0" hangingPunct="1">
                        <a:lnSpc>
                          <a:spcPct val="105000"/>
                        </a:lnSpc>
                        <a:spcBef>
                          <a:spcPts val="0"/>
                        </a:spcBef>
                        <a:spcAft>
                          <a:spcPts val="800"/>
                        </a:spcAft>
                        <a:buClrTx/>
                        <a:buSzPts val="800"/>
                        <a:buFont typeface="Arial" panose="020B0604020202020204" pitchFamily="34" charset="0"/>
                        <a:buNone/>
                        <a:tabLst/>
                        <a:defRPr/>
                      </a:pPr>
                      <a:r>
                        <a:rPr lang="en-US" sz="1600" b="1" kern="1200" dirty="0">
                          <a:solidFill>
                            <a:schemeClr val="tx1"/>
                          </a:solidFill>
                          <a:effectLst/>
                          <a:latin typeface="Calibri" panose="020F0502020204030204" pitchFamily="34" charset="0"/>
                          <a:ea typeface="+mn-ea"/>
                          <a:cs typeface="+mn-cs"/>
                        </a:rPr>
                        <a:t>Library Staff Survey</a:t>
                      </a:r>
                    </a:p>
                  </a:txBody>
                  <a:tcPr marL="103051" marR="103051" marT="51526" marB="51526" anchor="ctr">
                    <a:solidFill>
                      <a:schemeClr val="accent6">
                        <a:lumMod val="20000"/>
                        <a:lumOff val="80000"/>
                      </a:schemeClr>
                    </a:solidFill>
                  </a:tcPr>
                </a:tc>
                <a:tc>
                  <a:txBody>
                    <a:bodyPr/>
                    <a:lstStyle/>
                    <a:p>
                      <a:pPr marL="0" marR="0" lvl="0" indent="0" algn="l" defTabSz="914400" rtl="0" eaLnBrk="1" fontAlgn="auto" latinLnBrk="0" hangingPunct="1">
                        <a:lnSpc>
                          <a:spcPct val="105000"/>
                        </a:lnSpc>
                        <a:spcBef>
                          <a:spcPts val="0"/>
                        </a:spcBef>
                        <a:spcAft>
                          <a:spcPts val="800"/>
                        </a:spcAft>
                        <a:buClrTx/>
                        <a:buSzPts val="800"/>
                        <a:buFont typeface="Arial" panose="020B0604020202020204" pitchFamily="34" charset="0"/>
                        <a:buNone/>
                        <a:tabLst/>
                        <a:defRPr/>
                      </a:pPr>
                      <a:r>
                        <a:rPr lang="en-US" sz="1600" kern="1200" dirty="0">
                          <a:solidFill>
                            <a:schemeClr val="tx1"/>
                          </a:solidFill>
                          <a:effectLst/>
                          <a:latin typeface="Calibri" panose="020F0502020204030204" pitchFamily="34" charset="0"/>
                          <a:ea typeface="+mn-ea"/>
                          <a:cs typeface="+mn-cs"/>
                        </a:rPr>
                        <a:t>Before receiving first NASA STEM Kit and near</a:t>
                      </a:r>
                      <a:r>
                        <a:rPr lang="en-US" sz="1600" kern="1200" baseline="0" dirty="0">
                          <a:solidFill>
                            <a:schemeClr val="tx1"/>
                          </a:solidFill>
                          <a:effectLst/>
                          <a:latin typeface="Calibri" panose="020F0502020204030204" pitchFamily="34" charset="0"/>
                          <a:ea typeface="+mn-ea"/>
                          <a:cs typeface="+mn-cs"/>
                        </a:rPr>
                        <a:t> end of project</a:t>
                      </a:r>
                      <a:endParaRPr lang="en-US" sz="1600" kern="1200" dirty="0">
                        <a:solidFill>
                          <a:schemeClr val="tx1"/>
                        </a:solidFill>
                        <a:effectLst/>
                        <a:latin typeface="Calibri" panose="020F0502020204030204" pitchFamily="34" charset="0"/>
                        <a:ea typeface="+mn-ea"/>
                        <a:cs typeface="+mn-cs"/>
                      </a:endParaRPr>
                    </a:p>
                  </a:txBody>
                  <a:tcPr marL="103051" marR="103051" marT="51526" marB="51526" anchor="ctr">
                    <a:solidFill>
                      <a:schemeClr val="accent6">
                        <a:lumMod val="20000"/>
                        <a:lumOff val="80000"/>
                      </a:schemeClr>
                    </a:solidFill>
                  </a:tcPr>
                </a:tc>
                <a:extLst>
                  <a:ext uri="{0D108BD9-81ED-4DB2-BD59-A6C34878D82A}">
                    <a16:rowId xmlns:a16="http://schemas.microsoft.com/office/drawing/2014/main" val="138002889"/>
                  </a:ext>
                </a:extLst>
              </a:tr>
              <a:tr h="651701">
                <a:tc vMerge="1">
                  <a:txBody>
                    <a:bodyPr/>
                    <a:lstStyle/>
                    <a:p>
                      <a:pPr marL="0" lvl="0" indent="0" algn="ctr">
                        <a:spcAft>
                          <a:spcPts val="1200"/>
                        </a:spcAft>
                        <a:buFont typeface="Arial" panose="020B0604020202020204" pitchFamily="34" charset="0"/>
                        <a:buNone/>
                      </a:pPr>
                      <a:endParaRPr lang="en-US" sz="1600" kern="1200" dirty="0">
                        <a:solidFill>
                          <a:schemeClr val="tx1"/>
                        </a:solidFill>
                        <a:latin typeface="Calibri" panose="020F0502020204030204" pitchFamily="34" charset="0"/>
                        <a:ea typeface="+mn-ea"/>
                        <a:cs typeface="+mn-cs"/>
                      </a:endParaRPr>
                    </a:p>
                  </a:txBody>
                  <a:tcPr marL="103051" marR="103051" marT="51526" marB="51526" vert="vert270" anchor="ctr">
                    <a:noFill/>
                  </a:tcPr>
                </a:tc>
                <a:tc>
                  <a:txBody>
                    <a:bodyPr/>
                    <a:lstStyle/>
                    <a:p>
                      <a:pPr marL="0" lvl="0" indent="0">
                        <a:spcAft>
                          <a:spcPts val="1200"/>
                        </a:spcAft>
                        <a:buFont typeface="Arial" panose="020B0604020202020204" pitchFamily="34" charset="0"/>
                        <a:buNone/>
                      </a:pPr>
                      <a:endParaRPr lang="en-US" sz="1600" kern="1200" dirty="0">
                        <a:solidFill>
                          <a:schemeClr val="tx1"/>
                        </a:solidFill>
                        <a:latin typeface="Calibri" panose="020F0502020204030204" pitchFamily="34" charset="0"/>
                        <a:ea typeface="+mn-ea"/>
                        <a:cs typeface="+mn-cs"/>
                      </a:endParaRPr>
                    </a:p>
                  </a:txBody>
                  <a:tcPr marL="103051" marR="103051" marT="51526" marB="51526" anchor="ctr">
                    <a:blipFill dpi="0" rotWithShape="1">
                      <a:blip r:embed="rId4">
                        <a:extLst>
                          <a:ext uri="{28A0092B-C50C-407E-A947-70E740481C1C}">
                            <a14:useLocalDpi xmlns:a14="http://schemas.microsoft.com/office/drawing/2010/main" val="0"/>
                          </a:ext>
                        </a:extLst>
                      </a:blip>
                      <a:srcRect/>
                      <a:stretch>
                        <a:fillRect l="25000" t="10000" r="25000" b="10000"/>
                      </a:stretch>
                    </a:blipFill>
                  </a:tcPr>
                </a:tc>
                <a:tc>
                  <a:txBody>
                    <a:bodyPr/>
                    <a:lstStyle/>
                    <a:p>
                      <a:pPr marL="0" marR="0" lvl="0" indent="0" algn="l" defTabSz="914400" rtl="0" eaLnBrk="1" latinLnBrk="0" hangingPunct="1">
                        <a:lnSpc>
                          <a:spcPct val="105000"/>
                        </a:lnSpc>
                        <a:spcBef>
                          <a:spcPts val="0"/>
                        </a:spcBef>
                        <a:spcAft>
                          <a:spcPts val="800"/>
                        </a:spcAft>
                        <a:buSzPts val="800"/>
                        <a:buFont typeface="Arial" panose="020B0604020202020204" pitchFamily="34" charset="0"/>
                        <a:buNone/>
                      </a:pPr>
                      <a:r>
                        <a:rPr lang="en-US" sz="1600" b="1" kern="1200" dirty="0">
                          <a:solidFill>
                            <a:schemeClr val="tx1"/>
                          </a:solidFill>
                          <a:effectLst/>
                          <a:latin typeface="Calibri" panose="020F0502020204030204" pitchFamily="34" charset="0"/>
                          <a:ea typeface="+mn-ea"/>
                          <a:cs typeface="+mn-cs"/>
                        </a:rPr>
                        <a:t>Training Surveys</a:t>
                      </a:r>
                    </a:p>
                  </a:txBody>
                  <a:tcPr marL="103051" marR="103051" marT="51526" marB="51526" anchor="ctr">
                    <a:noFill/>
                  </a:tcPr>
                </a:tc>
                <a:tc>
                  <a:txBody>
                    <a:bodyPr/>
                    <a:lstStyle/>
                    <a:p>
                      <a:pPr marL="0" marR="0" lvl="0" indent="0" algn="l" defTabSz="914400" rtl="0" eaLnBrk="1" latinLnBrk="0" hangingPunct="1">
                        <a:lnSpc>
                          <a:spcPct val="105000"/>
                        </a:lnSpc>
                        <a:spcBef>
                          <a:spcPts val="0"/>
                        </a:spcBef>
                        <a:spcAft>
                          <a:spcPts val="800"/>
                        </a:spcAft>
                        <a:buSzPts val="800"/>
                        <a:buFont typeface="Arial" panose="020B0604020202020204" pitchFamily="34" charset="0"/>
                        <a:buNone/>
                      </a:pPr>
                      <a:r>
                        <a:rPr lang="en-US" sz="1600" kern="1200" dirty="0">
                          <a:solidFill>
                            <a:schemeClr val="tx1"/>
                          </a:solidFill>
                          <a:effectLst/>
                          <a:latin typeface="Calibri" panose="020F0502020204030204" pitchFamily="34" charset="0"/>
                          <a:ea typeface="+mn-ea"/>
                          <a:cs typeface="+mn-cs"/>
                        </a:rPr>
                        <a:t>Immediately after training webinars and in-person workshop</a:t>
                      </a:r>
                    </a:p>
                  </a:txBody>
                  <a:tcPr marL="103051" marR="103051" marT="51526" marB="51526" anchor="ctr">
                    <a:noFill/>
                  </a:tcPr>
                </a:tc>
                <a:extLst>
                  <a:ext uri="{0D108BD9-81ED-4DB2-BD59-A6C34878D82A}">
                    <a16:rowId xmlns:a16="http://schemas.microsoft.com/office/drawing/2014/main" val="3164236668"/>
                  </a:ext>
                </a:extLst>
              </a:tr>
              <a:tr h="651701">
                <a:tc vMerge="1">
                  <a:txBody>
                    <a:bodyPr/>
                    <a:lstStyle/>
                    <a:p>
                      <a:pPr marL="171450" lvl="0" indent="-171450" algn="ctr">
                        <a:spcAft>
                          <a:spcPts val="1200"/>
                        </a:spcAft>
                        <a:buFont typeface="Arial" panose="020B0604020202020204" pitchFamily="34" charset="0"/>
                        <a:buChar char="•"/>
                      </a:pPr>
                      <a:endParaRPr lang="en-US" sz="1600" kern="1200" dirty="0">
                        <a:solidFill>
                          <a:schemeClr val="tx1"/>
                        </a:solidFill>
                        <a:latin typeface="Calibri" panose="020F0502020204030204" pitchFamily="34" charset="0"/>
                        <a:ea typeface="+mn-ea"/>
                        <a:cs typeface="+mn-cs"/>
                      </a:endParaRPr>
                    </a:p>
                  </a:txBody>
                  <a:tcPr marL="103051" marR="103051" marT="51526" marB="51526" vert="vert270" anchor="ctr">
                    <a:noFill/>
                  </a:tcPr>
                </a:tc>
                <a:tc>
                  <a:txBody>
                    <a:bodyPr/>
                    <a:lstStyle/>
                    <a:p>
                      <a:pPr marL="171450" lvl="0" indent="-171450">
                        <a:spcAft>
                          <a:spcPts val="1200"/>
                        </a:spcAft>
                        <a:buFont typeface="Arial" panose="020B0604020202020204" pitchFamily="34" charset="0"/>
                        <a:buChar char="•"/>
                      </a:pPr>
                      <a:endParaRPr lang="en-US" sz="1600" kern="1200" dirty="0">
                        <a:solidFill>
                          <a:schemeClr val="tx1"/>
                        </a:solidFill>
                        <a:latin typeface="Calibri" panose="020F0502020204030204" pitchFamily="34" charset="0"/>
                        <a:ea typeface="+mn-ea"/>
                        <a:cs typeface="+mn-cs"/>
                      </a:endParaRPr>
                    </a:p>
                  </a:txBody>
                  <a:tcPr marL="103051" marR="103051" marT="51526" marB="51526" anchor="ctr">
                    <a:blipFill dpi="0" rotWithShape="1">
                      <a:blip r:embed="rId5">
                        <a:extLst>
                          <a:ext uri="{28A0092B-C50C-407E-A947-70E740481C1C}">
                            <a14:useLocalDpi xmlns:a14="http://schemas.microsoft.com/office/drawing/2010/main" val="0"/>
                          </a:ext>
                        </a:extLst>
                      </a:blip>
                      <a:srcRect/>
                      <a:stretch>
                        <a:fillRect l="20000" t="10000" r="20000" b="10000"/>
                      </a:stretch>
                    </a:blipFill>
                  </a:tcPr>
                </a:tc>
                <a:tc>
                  <a:txBody>
                    <a:bodyPr/>
                    <a:lstStyle/>
                    <a:p>
                      <a:pPr marL="0" marR="0" lvl="0" indent="0" algn="l" defTabSz="914400" rtl="0" eaLnBrk="1" fontAlgn="auto" latinLnBrk="0" hangingPunct="1">
                        <a:lnSpc>
                          <a:spcPct val="105000"/>
                        </a:lnSpc>
                        <a:spcBef>
                          <a:spcPts val="0"/>
                        </a:spcBef>
                        <a:spcAft>
                          <a:spcPts val="800"/>
                        </a:spcAft>
                        <a:buClrTx/>
                        <a:buSzPts val="800"/>
                        <a:buFont typeface="Arial" panose="020B0604020202020204" pitchFamily="34" charset="0"/>
                        <a:buNone/>
                        <a:tabLst/>
                        <a:defRPr/>
                      </a:pPr>
                      <a:r>
                        <a:rPr lang="en-US" sz="1600" b="1" kern="1200" dirty="0">
                          <a:solidFill>
                            <a:schemeClr val="tx1"/>
                          </a:solidFill>
                          <a:effectLst/>
                          <a:latin typeface="Calibri" panose="020F0502020204030204" pitchFamily="34" charset="0"/>
                          <a:ea typeface="+mn-ea"/>
                          <a:cs typeface="+mn-cs"/>
                        </a:rPr>
                        <a:t>Online Report Form</a:t>
                      </a:r>
                    </a:p>
                  </a:txBody>
                  <a:tcPr marL="103051" marR="103051" marT="51526" marB="51526" anchor="ctr">
                    <a:solidFill>
                      <a:schemeClr val="accent6">
                        <a:lumMod val="20000"/>
                        <a:lumOff val="80000"/>
                      </a:schemeClr>
                    </a:solidFill>
                  </a:tcPr>
                </a:tc>
                <a:tc>
                  <a:txBody>
                    <a:bodyPr/>
                    <a:lstStyle/>
                    <a:p>
                      <a:pPr marL="0" marR="0" lvl="0" indent="0" algn="l" defTabSz="914400" rtl="0" eaLnBrk="1" fontAlgn="auto" latinLnBrk="0" hangingPunct="1">
                        <a:lnSpc>
                          <a:spcPct val="105000"/>
                        </a:lnSpc>
                        <a:spcBef>
                          <a:spcPts val="0"/>
                        </a:spcBef>
                        <a:spcAft>
                          <a:spcPts val="800"/>
                        </a:spcAft>
                        <a:buClrTx/>
                        <a:buSzPts val="800"/>
                        <a:buFont typeface="Arial" panose="020B0604020202020204" pitchFamily="34" charset="0"/>
                        <a:buNone/>
                        <a:tabLst/>
                        <a:defRPr/>
                      </a:pPr>
                      <a:r>
                        <a:rPr lang="en-US" sz="1600" kern="1200" dirty="0">
                          <a:solidFill>
                            <a:schemeClr val="tx1"/>
                          </a:solidFill>
                          <a:effectLst/>
                          <a:latin typeface="Calibri" panose="020F0502020204030204" pitchFamily="34" charset="0"/>
                          <a:ea typeface="+mn-ea"/>
                          <a:cs typeface="+mn-cs"/>
                        </a:rPr>
                        <a:t>TBD </a:t>
                      </a:r>
                      <a:r>
                        <a:rPr lang="en-US" sz="1600" kern="1200" dirty="0">
                          <a:solidFill>
                            <a:schemeClr val="tx1"/>
                          </a:solidFill>
                          <a:effectLst/>
                          <a:latin typeface="+mn-lt"/>
                          <a:ea typeface="+mn-ea"/>
                          <a:cs typeface="+mn-cs"/>
                        </a:rPr>
                        <a:t>re: programming, partnerships, and </a:t>
                      </a:r>
                      <a:r>
                        <a:rPr lang="en-US" sz="1600" i="1" kern="1200" dirty="0">
                          <a:solidFill>
                            <a:schemeClr val="tx1"/>
                          </a:solidFill>
                          <a:effectLst/>
                          <a:latin typeface="+mn-lt"/>
                          <a:ea typeface="+mn-ea"/>
                          <a:cs typeface="+mn-cs"/>
                        </a:rPr>
                        <a:t>NASA@ My Library</a:t>
                      </a:r>
                      <a:r>
                        <a:rPr lang="en-US" sz="1600" kern="1200" dirty="0">
                          <a:solidFill>
                            <a:schemeClr val="tx1"/>
                          </a:solidFill>
                          <a:effectLst/>
                          <a:latin typeface="+mn-lt"/>
                          <a:ea typeface="+mn-ea"/>
                          <a:cs typeface="+mn-cs"/>
                        </a:rPr>
                        <a:t> resources used</a:t>
                      </a:r>
                      <a:endParaRPr lang="en-US" sz="1600" kern="1200" dirty="0">
                        <a:solidFill>
                          <a:schemeClr val="tx1"/>
                        </a:solidFill>
                        <a:effectLst/>
                        <a:latin typeface="Calibri" panose="020F0502020204030204" pitchFamily="34" charset="0"/>
                        <a:ea typeface="+mn-ea"/>
                        <a:cs typeface="+mn-cs"/>
                      </a:endParaRPr>
                    </a:p>
                  </a:txBody>
                  <a:tcPr marL="103051" marR="103051" marT="51526" marB="51526" anchor="ctr">
                    <a:solidFill>
                      <a:schemeClr val="accent6">
                        <a:lumMod val="20000"/>
                        <a:lumOff val="80000"/>
                      </a:schemeClr>
                    </a:solidFill>
                  </a:tcPr>
                </a:tc>
                <a:extLst>
                  <a:ext uri="{0D108BD9-81ED-4DB2-BD59-A6C34878D82A}">
                    <a16:rowId xmlns:a16="http://schemas.microsoft.com/office/drawing/2014/main" val="2145820861"/>
                  </a:ext>
                </a:extLst>
              </a:tr>
              <a:tr h="651701">
                <a:tc vMerge="1">
                  <a:txBody>
                    <a:bodyPr/>
                    <a:lstStyle/>
                    <a:p>
                      <a:pPr marL="171450" lvl="0" indent="-171450" algn="ctr">
                        <a:spcAft>
                          <a:spcPts val="1200"/>
                        </a:spcAft>
                        <a:buFont typeface="Arial" panose="020B0604020202020204" pitchFamily="34" charset="0"/>
                        <a:buChar char="•"/>
                      </a:pPr>
                      <a:endParaRPr lang="en-US" sz="1600" kern="1200" dirty="0">
                        <a:solidFill>
                          <a:schemeClr val="tx1"/>
                        </a:solidFill>
                        <a:latin typeface="Calibri" panose="020F0502020204030204" pitchFamily="34" charset="0"/>
                        <a:ea typeface="+mn-ea"/>
                        <a:cs typeface="+mn-cs"/>
                      </a:endParaRPr>
                    </a:p>
                  </a:txBody>
                  <a:tcPr marL="103051" marR="103051" marT="51526" marB="51526" vert="vert270" anchor="ctr">
                    <a:noFill/>
                  </a:tcPr>
                </a:tc>
                <a:tc>
                  <a:txBody>
                    <a:bodyPr/>
                    <a:lstStyle/>
                    <a:p>
                      <a:pPr marL="171450" lvl="0" indent="-171450">
                        <a:spcAft>
                          <a:spcPts val="1200"/>
                        </a:spcAft>
                        <a:buFont typeface="Arial" panose="020B0604020202020204" pitchFamily="34" charset="0"/>
                        <a:buChar char="•"/>
                      </a:pPr>
                      <a:endParaRPr lang="en-US" sz="1600" kern="1200" dirty="0">
                        <a:solidFill>
                          <a:schemeClr val="tx1"/>
                        </a:solidFill>
                        <a:latin typeface="Calibri" panose="020F0502020204030204" pitchFamily="34" charset="0"/>
                        <a:ea typeface="+mn-ea"/>
                        <a:cs typeface="+mn-cs"/>
                      </a:endParaRPr>
                    </a:p>
                  </a:txBody>
                  <a:tcPr marL="103051" marR="103051" marT="51526" marB="51526" anchor="ctr">
                    <a:blipFill dpi="0" rotWithShape="1">
                      <a:blip r:embed="rId6">
                        <a:extLst>
                          <a:ext uri="{28A0092B-C50C-407E-A947-70E740481C1C}">
                            <a14:useLocalDpi xmlns:a14="http://schemas.microsoft.com/office/drawing/2010/main" val="0"/>
                          </a:ext>
                        </a:extLst>
                      </a:blip>
                      <a:srcRect/>
                      <a:stretch>
                        <a:fillRect l="20000" t="20000" r="20000" b="20000"/>
                      </a:stretch>
                    </a:blipFill>
                  </a:tcPr>
                </a:tc>
                <a:tc>
                  <a:txBody>
                    <a:bodyPr/>
                    <a:lstStyle/>
                    <a:p>
                      <a:pPr marL="0" marR="0" lvl="0" indent="0" algn="l" defTabSz="914400" rtl="0" eaLnBrk="1" fontAlgn="auto" latinLnBrk="0" hangingPunct="1">
                        <a:lnSpc>
                          <a:spcPct val="105000"/>
                        </a:lnSpc>
                        <a:spcBef>
                          <a:spcPts val="0"/>
                        </a:spcBef>
                        <a:spcAft>
                          <a:spcPts val="800"/>
                        </a:spcAft>
                        <a:buClrTx/>
                        <a:buSzPts val="800"/>
                        <a:buFont typeface="Arial" panose="020B0604020202020204" pitchFamily="34" charset="0"/>
                        <a:buNone/>
                        <a:tabLst/>
                        <a:defRPr/>
                      </a:pPr>
                      <a:r>
                        <a:rPr lang="en-US" sz="1600" b="1" kern="1200" dirty="0">
                          <a:solidFill>
                            <a:schemeClr val="tx1"/>
                          </a:solidFill>
                          <a:effectLst/>
                          <a:latin typeface="Calibri" panose="020F0502020204030204" pitchFamily="34" charset="0"/>
                          <a:ea typeface="+mn-ea"/>
                          <a:cs typeface="+mn-cs"/>
                        </a:rPr>
                        <a:t>Observations of Library Programs/Events</a:t>
                      </a:r>
                    </a:p>
                  </a:txBody>
                  <a:tcPr marL="103051" marR="103051" marT="51526" marB="51526" anchor="ctr">
                    <a:noFill/>
                  </a:tcPr>
                </a:tc>
                <a:tc>
                  <a:txBody>
                    <a:bodyPr/>
                    <a:lstStyle/>
                    <a:p>
                      <a:pPr marL="0" marR="0" lvl="0" indent="0" algn="l" defTabSz="914400" rtl="0" eaLnBrk="1" fontAlgn="auto" latinLnBrk="0" hangingPunct="1">
                        <a:lnSpc>
                          <a:spcPct val="105000"/>
                        </a:lnSpc>
                        <a:spcBef>
                          <a:spcPts val="0"/>
                        </a:spcBef>
                        <a:spcAft>
                          <a:spcPts val="800"/>
                        </a:spcAft>
                        <a:buClrTx/>
                        <a:buSzPts val="800"/>
                        <a:buFont typeface="Arial" panose="020B0604020202020204" pitchFamily="34" charset="0"/>
                        <a:buNone/>
                        <a:tabLst/>
                        <a:defRPr/>
                      </a:pPr>
                      <a:r>
                        <a:rPr lang="en-US" sz="1600" kern="1200" dirty="0">
                          <a:solidFill>
                            <a:schemeClr val="tx1"/>
                          </a:solidFill>
                          <a:effectLst/>
                          <a:latin typeface="Calibri" panose="020F0502020204030204" pitchFamily="34" charset="0"/>
                          <a:ea typeface="+mn-ea"/>
                          <a:cs typeface="+mn-cs"/>
                        </a:rPr>
                        <a:t>TBD with libraries</a:t>
                      </a:r>
                      <a:r>
                        <a:rPr lang="en-US" sz="1600" kern="1200" baseline="0" dirty="0">
                          <a:solidFill>
                            <a:schemeClr val="tx1"/>
                          </a:solidFill>
                          <a:effectLst/>
                          <a:latin typeface="Calibri" panose="020F0502020204030204" pitchFamily="34" charset="0"/>
                          <a:ea typeface="+mn-ea"/>
                          <a:cs typeface="+mn-cs"/>
                        </a:rPr>
                        <a:t> selected for site visits </a:t>
                      </a:r>
                      <a:r>
                        <a:rPr lang="en-US" sz="1600" kern="1200" dirty="0">
                          <a:solidFill>
                            <a:schemeClr val="tx1"/>
                          </a:solidFill>
                          <a:effectLst/>
                          <a:latin typeface="Calibri" panose="020F0502020204030204" pitchFamily="34" charset="0"/>
                          <a:ea typeface="+mn-ea"/>
                          <a:cs typeface="+mn-cs"/>
                        </a:rPr>
                        <a:t>(sample)</a:t>
                      </a:r>
                    </a:p>
                  </a:txBody>
                  <a:tcPr marL="103051" marR="103051" marT="51526" marB="51526" anchor="ctr">
                    <a:noFill/>
                  </a:tcPr>
                </a:tc>
                <a:extLst>
                  <a:ext uri="{0D108BD9-81ED-4DB2-BD59-A6C34878D82A}">
                    <a16:rowId xmlns:a16="http://schemas.microsoft.com/office/drawing/2014/main" val="2908653764"/>
                  </a:ext>
                </a:extLst>
              </a:tr>
              <a:tr h="651701">
                <a:tc vMerge="1">
                  <a:txBody>
                    <a:bodyPr/>
                    <a:lstStyle/>
                    <a:p>
                      <a:pPr marL="171450" lvl="0" indent="-171450" algn="ctr">
                        <a:spcAft>
                          <a:spcPts val="1200"/>
                        </a:spcAft>
                        <a:buFont typeface="Arial" panose="020B0604020202020204" pitchFamily="34" charset="0"/>
                        <a:buChar char="•"/>
                      </a:pPr>
                      <a:endParaRPr lang="en-US" sz="1600" kern="1200" dirty="0">
                        <a:solidFill>
                          <a:schemeClr val="tx1"/>
                        </a:solidFill>
                        <a:latin typeface="Calibri" panose="020F0502020204030204" pitchFamily="34" charset="0"/>
                        <a:ea typeface="+mn-ea"/>
                        <a:cs typeface="+mn-cs"/>
                      </a:endParaRPr>
                    </a:p>
                  </a:txBody>
                  <a:tcPr marL="103051" marR="103051" marT="51526" marB="51526" vert="vert270" anchor="ctr">
                    <a:noFill/>
                  </a:tcPr>
                </a:tc>
                <a:tc>
                  <a:txBody>
                    <a:bodyPr/>
                    <a:lstStyle/>
                    <a:p>
                      <a:pPr marL="171450" lvl="0" indent="-171450">
                        <a:spcAft>
                          <a:spcPts val="1200"/>
                        </a:spcAft>
                        <a:buFont typeface="Arial" panose="020B0604020202020204" pitchFamily="34" charset="0"/>
                        <a:buChar char="•"/>
                      </a:pPr>
                      <a:endParaRPr lang="en-US" sz="1600" kern="1200" dirty="0">
                        <a:solidFill>
                          <a:schemeClr val="tx1"/>
                        </a:solidFill>
                        <a:latin typeface="Calibri" panose="020F0502020204030204" pitchFamily="34" charset="0"/>
                        <a:ea typeface="+mn-ea"/>
                        <a:cs typeface="+mn-cs"/>
                      </a:endParaRPr>
                    </a:p>
                  </a:txBody>
                  <a:tcPr marL="103051" marR="103051" marT="51526" marB="51526" anchor="ctr">
                    <a:blipFill dpi="0" rotWithShape="1">
                      <a:blip r:embed="rId7">
                        <a:extLst>
                          <a:ext uri="{28A0092B-C50C-407E-A947-70E740481C1C}">
                            <a14:useLocalDpi xmlns:a14="http://schemas.microsoft.com/office/drawing/2010/main" val="0"/>
                          </a:ext>
                        </a:extLst>
                      </a:blip>
                      <a:srcRect/>
                      <a:stretch>
                        <a:fillRect l="20000" t="10000" r="20000" b="10000"/>
                      </a:stretch>
                    </a:blip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marL="0" marR="0" lvl="0" indent="0" algn="l" defTabSz="914400" rtl="0" eaLnBrk="1" fontAlgn="auto" latinLnBrk="0" hangingPunct="1">
                        <a:lnSpc>
                          <a:spcPct val="105000"/>
                        </a:lnSpc>
                        <a:spcBef>
                          <a:spcPts val="0"/>
                        </a:spcBef>
                        <a:spcAft>
                          <a:spcPts val="800"/>
                        </a:spcAft>
                        <a:buClrTx/>
                        <a:buSzPts val="800"/>
                        <a:buFont typeface="Arial" panose="020B0604020202020204" pitchFamily="34" charset="0"/>
                        <a:buNone/>
                        <a:tabLst/>
                        <a:defRPr/>
                      </a:pPr>
                      <a:r>
                        <a:rPr lang="en-US" sz="1600" b="1" kern="1200" dirty="0">
                          <a:solidFill>
                            <a:schemeClr val="tx1"/>
                          </a:solidFill>
                          <a:effectLst/>
                          <a:latin typeface="Calibri" panose="020F0502020204030204" pitchFamily="34" charset="0"/>
                          <a:ea typeface="+mn-ea"/>
                          <a:cs typeface="+mn-cs"/>
                        </a:rPr>
                        <a:t>Library Staff</a:t>
                      </a:r>
                      <a:r>
                        <a:rPr lang="en-US" sz="1600" b="1" kern="1200" baseline="0" dirty="0">
                          <a:solidFill>
                            <a:schemeClr val="tx1"/>
                          </a:solidFill>
                          <a:effectLst/>
                          <a:latin typeface="Calibri" panose="020F0502020204030204" pitchFamily="34" charset="0"/>
                          <a:ea typeface="+mn-ea"/>
                          <a:cs typeface="+mn-cs"/>
                        </a:rPr>
                        <a:t> </a:t>
                      </a:r>
                      <a:r>
                        <a:rPr lang="en-US" sz="1600" b="1" kern="1200" dirty="0">
                          <a:solidFill>
                            <a:schemeClr val="tx1"/>
                          </a:solidFill>
                          <a:effectLst/>
                          <a:latin typeface="Calibri" panose="020F0502020204030204" pitchFamily="34" charset="0"/>
                          <a:ea typeface="+mn-ea"/>
                          <a:cs typeface="+mn-cs"/>
                        </a:rPr>
                        <a:t>Interviews</a:t>
                      </a:r>
                    </a:p>
                  </a:txBody>
                  <a:tcPr marL="103051" marR="103051" marT="51526" marB="51526" anchor="ctr">
                    <a:solidFill>
                      <a:schemeClr val="accent6">
                        <a:lumMod val="20000"/>
                        <a:lumOff val="80000"/>
                      </a:schemeClr>
                    </a:solidFill>
                  </a:tcPr>
                </a:tc>
                <a:tc>
                  <a:txBody>
                    <a:bodyPr/>
                    <a:lstStyle/>
                    <a:p>
                      <a:pPr marL="0" marR="0" lvl="0" indent="0" algn="l" defTabSz="914400" rtl="0" eaLnBrk="1" fontAlgn="auto" latinLnBrk="0" hangingPunct="1">
                        <a:lnSpc>
                          <a:spcPct val="105000"/>
                        </a:lnSpc>
                        <a:spcBef>
                          <a:spcPts val="0"/>
                        </a:spcBef>
                        <a:spcAft>
                          <a:spcPts val="800"/>
                        </a:spcAft>
                        <a:buClrTx/>
                        <a:buSzPts val="800"/>
                        <a:buFont typeface="Arial" panose="020B0604020202020204" pitchFamily="34" charset="0"/>
                        <a:buNone/>
                        <a:tabLst/>
                        <a:defRPr/>
                      </a:pPr>
                      <a:r>
                        <a:rPr lang="en-US" sz="1600" kern="1200" dirty="0">
                          <a:solidFill>
                            <a:schemeClr val="tx1"/>
                          </a:solidFill>
                          <a:effectLst/>
                          <a:latin typeface="Calibri" panose="020F0502020204030204" pitchFamily="34" charset="0"/>
                          <a:ea typeface="+mn-ea"/>
                          <a:cs typeface="+mn-cs"/>
                        </a:rPr>
                        <a:t>TBD with libraries</a:t>
                      </a:r>
                      <a:r>
                        <a:rPr lang="en-US" sz="1600" kern="1200" baseline="0" dirty="0">
                          <a:solidFill>
                            <a:schemeClr val="tx1"/>
                          </a:solidFill>
                          <a:effectLst/>
                          <a:latin typeface="Calibri" panose="020F0502020204030204" pitchFamily="34" charset="0"/>
                          <a:ea typeface="+mn-ea"/>
                          <a:cs typeface="+mn-cs"/>
                        </a:rPr>
                        <a:t> selected </a:t>
                      </a:r>
                      <a:r>
                        <a:rPr lang="en-US" sz="1600" kern="1200" dirty="0">
                          <a:solidFill>
                            <a:schemeClr val="tx1"/>
                          </a:solidFill>
                          <a:effectLst/>
                          <a:latin typeface="Calibri" panose="020F0502020204030204" pitchFamily="34" charset="0"/>
                          <a:ea typeface="+mn-ea"/>
                          <a:cs typeface="+mn-cs"/>
                        </a:rPr>
                        <a:t>(sample)</a:t>
                      </a:r>
                    </a:p>
                  </a:txBody>
                  <a:tcPr marL="103051" marR="103051" marT="51526" marB="51526" anchor="ctr">
                    <a:solidFill>
                      <a:schemeClr val="accent6">
                        <a:lumMod val="20000"/>
                        <a:lumOff val="80000"/>
                      </a:schemeClr>
                    </a:solidFill>
                  </a:tcPr>
                </a:tc>
                <a:extLst>
                  <a:ext uri="{0D108BD9-81ED-4DB2-BD59-A6C34878D82A}">
                    <a16:rowId xmlns:a16="http://schemas.microsoft.com/office/drawing/2014/main" val="10001"/>
                  </a:ext>
                </a:extLst>
              </a:tr>
              <a:tr h="651701">
                <a:tc rowSpan="2">
                  <a:txBody>
                    <a:bodyPr/>
                    <a:lstStyle/>
                    <a:p>
                      <a:pPr marL="0" lvl="0" indent="0" algn="ctr">
                        <a:spcAft>
                          <a:spcPts val="1200"/>
                        </a:spcAft>
                        <a:buFont typeface="Arial" panose="020B0604020202020204" pitchFamily="34" charset="0"/>
                        <a:buNone/>
                      </a:pPr>
                      <a:r>
                        <a:rPr lang="en-US" sz="1600" b="0" kern="1200" dirty="0">
                          <a:solidFill>
                            <a:schemeClr val="tx1"/>
                          </a:solidFill>
                          <a:latin typeface="Calibri" panose="020F0502020204030204" pitchFamily="34" charset="0"/>
                          <a:ea typeface="+mn-ea"/>
                          <a:cs typeface="+mn-cs"/>
                        </a:rPr>
                        <a:t>Patrons</a:t>
                      </a:r>
                      <a:endParaRPr lang="en-US" sz="1200" b="0" kern="1200" dirty="0">
                        <a:solidFill>
                          <a:schemeClr val="tx1"/>
                        </a:solidFill>
                        <a:latin typeface="Calibri" panose="020F0502020204030204" pitchFamily="34" charset="0"/>
                        <a:ea typeface="+mn-ea"/>
                        <a:cs typeface="+mn-cs"/>
                      </a:endParaRPr>
                    </a:p>
                  </a:txBody>
                  <a:tcPr marL="103051" marR="103051" marT="51526" marB="51526" vert="vert270" anchor="ctr">
                    <a:solidFill>
                      <a:schemeClr val="accent1">
                        <a:lumMod val="60000"/>
                        <a:lumOff val="40000"/>
                      </a:schemeClr>
                    </a:solidFill>
                  </a:tcPr>
                </a:tc>
                <a:tc>
                  <a:txBody>
                    <a:bodyPr/>
                    <a:lstStyle/>
                    <a:p>
                      <a:pPr marL="0" lvl="0" indent="0">
                        <a:spcAft>
                          <a:spcPts val="1200"/>
                        </a:spcAft>
                        <a:buFont typeface="Arial" panose="020B0604020202020204" pitchFamily="34" charset="0"/>
                        <a:buNone/>
                      </a:pPr>
                      <a:endParaRPr lang="en-US" sz="1600" kern="1200" dirty="0">
                        <a:solidFill>
                          <a:schemeClr val="tx1"/>
                        </a:solidFill>
                        <a:latin typeface="Calibri" panose="020F0502020204030204" pitchFamily="34" charset="0"/>
                        <a:ea typeface="+mn-ea"/>
                        <a:cs typeface="+mn-cs"/>
                      </a:endParaRPr>
                    </a:p>
                  </a:txBody>
                  <a:tcPr marL="103051" marR="103051" marT="51526" marB="51526" anchor="ctr">
                    <a:blipFill dpi="0" rotWithShape="1">
                      <a:blip r:embed="rId4">
                        <a:extLst>
                          <a:ext uri="{28A0092B-C50C-407E-A947-70E740481C1C}">
                            <a14:useLocalDpi xmlns:a14="http://schemas.microsoft.com/office/drawing/2010/main" val="0"/>
                          </a:ext>
                        </a:extLst>
                      </a:blip>
                      <a:srcRect/>
                      <a:stretch>
                        <a:fillRect l="25000" t="10000" r="25000" b="10000"/>
                      </a:stretch>
                    </a:blipFill>
                  </a:tcPr>
                </a:tc>
                <a:tc>
                  <a:txBody>
                    <a:bodyPr/>
                    <a:lstStyle/>
                    <a:p>
                      <a:pPr marL="0" marR="0" lvl="0" indent="0" algn="l" defTabSz="914400" rtl="0" eaLnBrk="1" fontAlgn="auto" latinLnBrk="0" hangingPunct="1">
                        <a:lnSpc>
                          <a:spcPct val="105000"/>
                        </a:lnSpc>
                        <a:spcBef>
                          <a:spcPts val="0"/>
                        </a:spcBef>
                        <a:spcAft>
                          <a:spcPts val="800"/>
                        </a:spcAft>
                        <a:buClrTx/>
                        <a:buSzPts val="800"/>
                        <a:buFont typeface="Arial" panose="020B0604020202020204" pitchFamily="34" charset="0"/>
                        <a:buNone/>
                        <a:tabLst/>
                        <a:defRPr/>
                      </a:pPr>
                      <a:r>
                        <a:rPr lang="en-US" sz="1600" b="1" kern="1200" dirty="0">
                          <a:solidFill>
                            <a:schemeClr val="tx1"/>
                          </a:solidFill>
                          <a:effectLst/>
                          <a:latin typeface="Calibri" panose="020F0502020204030204" pitchFamily="34" charset="0"/>
                          <a:ea typeface="+mn-ea"/>
                          <a:cs typeface="+mn-cs"/>
                        </a:rPr>
                        <a:t>Patron Surveys</a:t>
                      </a:r>
                    </a:p>
                  </a:txBody>
                  <a:tcPr marL="103051" marR="103051" marT="51526" marB="51526" anchor="ctr">
                    <a:solidFill>
                      <a:schemeClr val="accent1">
                        <a:lumMod val="20000"/>
                        <a:lumOff val="80000"/>
                      </a:schemeClr>
                    </a:solidFill>
                  </a:tcPr>
                </a:tc>
                <a:tc>
                  <a:txBody>
                    <a:bodyPr/>
                    <a:lstStyle/>
                    <a:p>
                      <a:pPr marL="0" marR="0" lvl="0" indent="0" algn="l" defTabSz="914400" rtl="0" eaLnBrk="1" fontAlgn="auto" latinLnBrk="0" hangingPunct="1">
                        <a:lnSpc>
                          <a:spcPct val="105000"/>
                        </a:lnSpc>
                        <a:spcBef>
                          <a:spcPts val="0"/>
                        </a:spcBef>
                        <a:spcAft>
                          <a:spcPts val="800"/>
                        </a:spcAft>
                        <a:buClrTx/>
                        <a:buSzPts val="800"/>
                        <a:buFont typeface="Arial" panose="020B0604020202020204" pitchFamily="34" charset="0"/>
                        <a:buNone/>
                        <a:tabLst/>
                        <a:defRPr/>
                      </a:pPr>
                      <a:r>
                        <a:rPr lang="en-US" sz="1600" kern="1200" dirty="0">
                          <a:solidFill>
                            <a:schemeClr val="tx1"/>
                          </a:solidFill>
                          <a:effectLst/>
                          <a:latin typeface="Calibri" panose="020F0502020204030204" pitchFamily="34" charset="0"/>
                          <a:ea typeface="+mn-ea"/>
                          <a:cs typeface="+mn-cs"/>
                        </a:rPr>
                        <a:t>Following programming</a:t>
                      </a:r>
                      <a:r>
                        <a:rPr lang="en-US" sz="1600" kern="1200" baseline="0" dirty="0">
                          <a:solidFill>
                            <a:schemeClr val="tx1"/>
                          </a:solidFill>
                          <a:effectLst/>
                          <a:latin typeface="Calibri" panose="020F0502020204030204" pitchFamily="34" charset="0"/>
                          <a:ea typeface="+mn-ea"/>
                          <a:cs typeface="+mn-cs"/>
                        </a:rPr>
                        <a:t> </a:t>
                      </a:r>
                      <a:r>
                        <a:rPr lang="en-US" sz="1600" kern="1200" dirty="0">
                          <a:solidFill>
                            <a:schemeClr val="tx1"/>
                          </a:solidFill>
                          <a:effectLst/>
                          <a:latin typeface="Calibri" panose="020F0502020204030204" pitchFamily="34" charset="0"/>
                          <a:ea typeface="+mn-ea"/>
                          <a:cs typeface="+mn-cs"/>
                        </a:rPr>
                        <a:t>(administered by library staff) </a:t>
                      </a:r>
                      <a:r>
                        <a:rPr lang="en-US" sz="1600" kern="1200" baseline="0" dirty="0">
                          <a:solidFill>
                            <a:schemeClr val="tx1"/>
                          </a:solidFill>
                          <a:effectLst/>
                          <a:latin typeface="Calibri" panose="020F0502020204030204" pitchFamily="34" charset="0"/>
                          <a:ea typeface="+mn-ea"/>
                          <a:cs typeface="+mn-cs"/>
                        </a:rPr>
                        <a:t>and </a:t>
                      </a:r>
                      <a:r>
                        <a:rPr lang="en-US" sz="1600" kern="1200" dirty="0">
                          <a:solidFill>
                            <a:schemeClr val="tx1"/>
                          </a:solidFill>
                          <a:effectLst/>
                          <a:latin typeface="Calibri" panose="020F0502020204030204" pitchFamily="34" charset="0"/>
                          <a:ea typeface="+mn-ea"/>
                          <a:cs typeface="+mn-cs"/>
                        </a:rPr>
                        <a:t>embedded in </a:t>
                      </a:r>
                      <a:r>
                        <a:rPr lang="en-US" sz="1600" i="1" kern="1200" dirty="0">
                          <a:solidFill>
                            <a:schemeClr val="tx1"/>
                          </a:solidFill>
                          <a:effectLst/>
                          <a:latin typeface="Calibri" panose="020F0502020204030204" pitchFamily="34" charset="0"/>
                          <a:ea typeface="+mn-ea"/>
                          <a:cs typeface="+mn-cs"/>
                        </a:rPr>
                        <a:t>NASA@ My Library </a:t>
                      </a:r>
                      <a:r>
                        <a:rPr lang="en-US" sz="1600" kern="1200" dirty="0">
                          <a:solidFill>
                            <a:schemeClr val="tx1"/>
                          </a:solidFill>
                          <a:effectLst/>
                          <a:latin typeface="Calibri" panose="020F0502020204030204" pitchFamily="34" charset="0"/>
                          <a:ea typeface="+mn-ea"/>
                          <a:cs typeface="+mn-cs"/>
                        </a:rPr>
                        <a:t>Kits</a:t>
                      </a:r>
                    </a:p>
                  </a:txBody>
                  <a:tcPr marL="103051" marR="103051" marT="51526" marB="51526" anchor="ctr">
                    <a:solidFill>
                      <a:schemeClr val="accent1">
                        <a:lumMod val="20000"/>
                        <a:lumOff val="80000"/>
                      </a:schemeClr>
                    </a:solidFill>
                  </a:tcPr>
                </a:tc>
                <a:extLst>
                  <a:ext uri="{0D108BD9-81ED-4DB2-BD59-A6C34878D82A}">
                    <a16:rowId xmlns:a16="http://schemas.microsoft.com/office/drawing/2014/main" val="3904852327"/>
                  </a:ext>
                </a:extLst>
              </a:tr>
              <a:tr h="651701">
                <a:tc vMerge="1">
                  <a:txBody>
                    <a:bodyPr/>
                    <a:lstStyle/>
                    <a:p>
                      <a:pPr marL="0" lvl="0" indent="0">
                        <a:spcAft>
                          <a:spcPts val="1200"/>
                        </a:spcAft>
                        <a:buFont typeface="Arial" panose="020B0604020202020204" pitchFamily="34" charset="0"/>
                        <a:buNone/>
                      </a:pPr>
                      <a:endParaRPr lang="en-US" sz="1600" kern="1200" dirty="0">
                        <a:solidFill>
                          <a:schemeClr val="tx1"/>
                        </a:solidFill>
                        <a:latin typeface="Calibri" panose="020F0502020204030204" pitchFamily="34" charset="0"/>
                        <a:ea typeface="+mn-ea"/>
                        <a:cs typeface="+mn-cs"/>
                      </a:endParaRPr>
                    </a:p>
                  </a:txBody>
                  <a:tcPr marL="103051" marR="103051" marT="51526" marB="51526" anchor="ctr">
                    <a:noFill/>
                  </a:tcPr>
                </a:tc>
                <a:tc>
                  <a:txBody>
                    <a:bodyPr/>
                    <a:lstStyle/>
                    <a:p>
                      <a:pPr marL="0" lvl="0" indent="0">
                        <a:spcAft>
                          <a:spcPts val="1200"/>
                        </a:spcAft>
                        <a:buFont typeface="Arial" panose="020B0604020202020204" pitchFamily="34" charset="0"/>
                        <a:buNone/>
                      </a:pPr>
                      <a:endParaRPr lang="en-US" sz="1600" kern="1200" dirty="0">
                        <a:solidFill>
                          <a:schemeClr val="tx1"/>
                        </a:solidFill>
                        <a:latin typeface="Calibri" panose="020F0502020204030204" pitchFamily="34" charset="0"/>
                        <a:ea typeface="+mn-ea"/>
                        <a:cs typeface="+mn-cs"/>
                      </a:endParaRPr>
                    </a:p>
                  </a:txBody>
                  <a:tcPr marL="103051" marR="103051" marT="51526" marB="51526" anchor="ctr">
                    <a:blipFill dpi="0" rotWithShape="1">
                      <a:blip r:embed="rId8">
                        <a:extLst>
                          <a:ext uri="{28A0092B-C50C-407E-A947-70E740481C1C}">
                            <a14:useLocalDpi xmlns:a14="http://schemas.microsoft.com/office/drawing/2010/main" val="0"/>
                          </a:ext>
                        </a:extLst>
                      </a:blip>
                      <a:srcRect/>
                      <a:stretch>
                        <a:fillRect l="15000" r="15000"/>
                      </a:stretch>
                    </a:blipFill>
                  </a:tcPr>
                </a:tc>
                <a:tc>
                  <a:txBody>
                    <a:bodyPr/>
                    <a:lstStyle/>
                    <a:p>
                      <a:pPr marL="0" marR="0" lvl="0" indent="0" algn="l" defTabSz="914400" rtl="0" eaLnBrk="1" fontAlgn="auto" latinLnBrk="0" hangingPunct="1">
                        <a:lnSpc>
                          <a:spcPct val="105000"/>
                        </a:lnSpc>
                        <a:spcBef>
                          <a:spcPts val="0"/>
                        </a:spcBef>
                        <a:spcAft>
                          <a:spcPts val="800"/>
                        </a:spcAft>
                        <a:buClrTx/>
                        <a:buSzPts val="800"/>
                        <a:buFont typeface="Arial" panose="020B0604020202020204" pitchFamily="34" charset="0"/>
                        <a:buNone/>
                        <a:tabLst/>
                        <a:defRPr/>
                      </a:pPr>
                      <a:r>
                        <a:rPr lang="en-US" sz="1600" b="1" kern="1200" dirty="0">
                          <a:solidFill>
                            <a:schemeClr val="tx1"/>
                          </a:solidFill>
                          <a:effectLst/>
                          <a:latin typeface="Calibri" panose="020F0502020204030204" pitchFamily="34" charset="0"/>
                          <a:ea typeface="+mn-ea"/>
                          <a:cs typeface="+mn-cs"/>
                        </a:rPr>
                        <a:t>Patron Circulation</a:t>
                      </a:r>
                      <a:r>
                        <a:rPr lang="en-US" sz="1600" b="1" kern="1200" baseline="0" dirty="0">
                          <a:solidFill>
                            <a:schemeClr val="tx1"/>
                          </a:solidFill>
                          <a:effectLst/>
                          <a:latin typeface="Calibri" panose="020F0502020204030204" pitchFamily="34" charset="0"/>
                          <a:ea typeface="+mn-ea"/>
                          <a:cs typeface="+mn-cs"/>
                        </a:rPr>
                        <a:t> Records</a:t>
                      </a:r>
                      <a:endParaRPr lang="en-US" sz="1600" b="1" kern="1200" dirty="0">
                        <a:solidFill>
                          <a:schemeClr val="tx1"/>
                        </a:solidFill>
                        <a:effectLst/>
                        <a:latin typeface="Calibri" panose="020F0502020204030204" pitchFamily="34" charset="0"/>
                        <a:ea typeface="+mn-ea"/>
                        <a:cs typeface="+mn-cs"/>
                      </a:endParaRPr>
                    </a:p>
                  </a:txBody>
                  <a:tcPr marL="103051" marR="103051" marT="51526" marB="51526" anchor="ctr">
                    <a:noFill/>
                  </a:tcPr>
                </a:tc>
                <a:tc>
                  <a:txBody>
                    <a:bodyPr/>
                    <a:lstStyle/>
                    <a:p>
                      <a:pPr marL="0" marR="0" lvl="0" indent="0" algn="l" defTabSz="914400" rtl="0" eaLnBrk="1" fontAlgn="auto" latinLnBrk="0" hangingPunct="1">
                        <a:lnSpc>
                          <a:spcPct val="105000"/>
                        </a:lnSpc>
                        <a:spcBef>
                          <a:spcPts val="0"/>
                        </a:spcBef>
                        <a:spcAft>
                          <a:spcPts val="800"/>
                        </a:spcAft>
                        <a:buClrTx/>
                        <a:buSzPts val="800"/>
                        <a:buFont typeface="Arial" panose="020B0604020202020204" pitchFamily="34" charset="0"/>
                        <a:buNone/>
                        <a:tabLst/>
                        <a:defRPr/>
                      </a:pPr>
                      <a:r>
                        <a:rPr lang="en-US" sz="1600" kern="1200" dirty="0">
                          <a:solidFill>
                            <a:schemeClr val="tx1"/>
                          </a:solidFill>
                          <a:effectLst/>
                          <a:latin typeface="Calibri" panose="020F0502020204030204" pitchFamily="34" charset="0"/>
                          <a:ea typeface="+mn-ea"/>
                          <a:cs typeface="+mn-cs"/>
                        </a:rPr>
                        <a:t>Annually, anonymous,</a:t>
                      </a:r>
                      <a:r>
                        <a:rPr lang="en-US" sz="1600" kern="1200" baseline="0" dirty="0">
                          <a:solidFill>
                            <a:schemeClr val="tx1"/>
                          </a:solidFill>
                          <a:effectLst/>
                          <a:latin typeface="Calibri" panose="020F0502020204030204" pitchFamily="34" charset="0"/>
                          <a:ea typeface="+mn-ea"/>
                          <a:cs typeface="+mn-cs"/>
                        </a:rPr>
                        <a:t> aggregated records of related Earth/space science materials</a:t>
                      </a:r>
                      <a:endParaRPr lang="en-US" sz="1600" kern="1200" dirty="0">
                        <a:solidFill>
                          <a:schemeClr val="tx1"/>
                        </a:solidFill>
                        <a:effectLst/>
                        <a:latin typeface="Calibri" panose="020F0502020204030204" pitchFamily="34" charset="0"/>
                        <a:ea typeface="+mn-ea"/>
                        <a:cs typeface="+mn-cs"/>
                      </a:endParaRPr>
                    </a:p>
                  </a:txBody>
                  <a:tcPr marL="103051" marR="103051" marT="51526" marB="51526" anchor="ctr">
                    <a:noFill/>
                  </a:tcPr>
                </a:tc>
                <a:extLst>
                  <a:ext uri="{0D108BD9-81ED-4DB2-BD59-A6C34878D82A}">
                    <a16:rowId xmlns:a16="http://schemas.microsoft.com/office/drawing/2014/main" val="2282359799"/>
                  </a:ext>
                </a:extLst>
              </a:tr>
            </a:tbl>
          </a:graphicData>
        </a:graphic>
      </p:graphicFrame>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35175" y="1"/>
            <a:ext cx="1308825" cy="1047060"/>
          </a:xfrm>
          <a:prstGeom prst="rect">
            <a:avLst/>
          </a:prstGeom>
        </p:spPr>
      </p:pic>
    </p:spTree>
    <p:extLst>
      <p:ext uri="{BB962C8B-B14F-4D97-AF65-F5344CB8AC3E}">
        <p14:creationId xmlns:p14="http://schemas.microsoft.com/office/powerpoint/2010/main" val="23846153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904" r="11306"/>
          <a:stretch/>
        </p:blipFill>
        <p:spPr>
          <a:xfrm>
            <a:off x="0" y="1066800"/>
            <a:ext cx="9144000" cy="5791200"/>
          </a:xfrm>
          <a:prstGeom prst="rect">
            <a:avLst/>
          </a:prstGeom>
        </p:spPr>
      </p:pic>
      <p:sp>
        <p:nvSpPr>
          <p:cNvPr id="3" name="Title 4"/>
          <p:cNvSpPr txBox="1">
            <a:spLocks/>
          </p:cNvSpPr>
          <p:nvPr/>
        </p:nvSpPr>
        <p:spPr>
          <a:xfrm>
            <a:off x="0" y="0"/>
            <a:ext cx="9144000" cy="1066800"/>
          </a:xfrm>
          <a:prstGeom prst="rect">
            <a:avLst/>
          </a:prstGeom>
          <a:solidFill>
            <a:schemeClr val="tx2">
              <a:lumMod val="75000"/>
            </a:scheme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234950" algn="l"/>
            <a:r>
              <a:rPr lang="en-US" sz="4000" dirty="0"/>
              <a:t>Join us on the learning journey!</a:t>
            </a:r>
          </a:p>
        </p:txBody>
      </p:sp>
    </p:spTree>
    <p:extLst>
      <p:ext uri="{BB962C8B-B14F-4D97-AF65-F5344CB8AC3E}">
        <p14:creationId xmlns:p14="http://schemas.microsoft.com/office/powerpoint/2010/main" val="28899563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516836" y="1734186"/>
            <a:ext cx="7925416" cy="361784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i="1" dirty="0"/>
              <a:t>NASA@ My Library </a:t>
            </a:r>
            <a:br>
              <a:rPr lang="en-US" sz="3600" b="1" i="1" dirty="0"/>
            </a:br>
            <a:endParaRPr lang="en-US" sz="3600" b="1" i="1" dirty="0"/>
          </a:p>
          <a:p>
            <a:pPr marL="0" indent="0" algn="ctr">
              <a:buNone/>
            </a:pPr>
            <a:r>
              <a:rPr lang="en-US" sz="3600" b="1" dirty="0"/>
              <a:t>Project Application</a:t>
            </a:r>
          </a:p>
          <a:p>
            <a:pPr marL="0" indent="0" algn="ctr">
              <a:buNone/>
            </a:pPr>
            <a:r>
              <a:rPr lang="en-US" sz="3600" b="1" dirty="0">
                <a:hlinkClick r:id="rId2"/>
              </a:rPr>
              <a:t>https://apply.ala.org/nasalibraries/</a:t>
            </a:r>
            <a:r>
              <a:rPr lang="en-US" sz="3600" b="1" dirty="0"/>
              <a:t> </a:t>
            </a:r>
          </a:p>
        </p:txBody>
      </p:sp>
    </p:spTree>
    <p:extLst>
      <p:ext uri="{BB962C8B-B14F-4D97-AF65-F5344CB8AC3E}">
        <p14:creationId xmlns:p14="http://schemas.microsoft.com/office/powerpoint/2010/main" val="6327305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8821" y="2426968"/>
            <a:ext cx="5054022" cy="969348"/>
          </a:xfrm>
          <a:prstGeom prst="rect">
            <a:avLst/>
          </a:prstGeom>
        </p:spPr>
      </p:pic>
      <p:pic>
        <p:nvPicPr>
          <p:cNvPr id="4" name="Picture 3"/>
          <p:cNvPicPr>
            <a:picLocks noChangeAspect="1"/>
          </p:cNvPicPr>
          <p:nvPr/>
        </p:nvPicPr>
        <p:blipFill>
          <a:blip r:embed="rId3"/>
          <a:stretch>
            <a:fillRect/>
          </a:stretch>
        </p:blipFill>
        <p:spPr>
          <a:xfrm>
            <a:off x="3224462" y="1104716"/>
            <a:ext cx="5919537" cy="5653491"/>
          </a:xfrm>
          <a:prstGeom prst="rect">
            <a:avLst/>
          </a:prstGeom>
        </p:spPr>
      </p:pic>
    </p:spTree>
    <p:extLst>
      <p:ext uri="{BB962C8B-B14F-4D97-AF65-F5344CB8AC3E}">
        <p14:creationId xmlns:p14="http://schemas.microsoft.com/office/powerpoint/2010/main" val="9363006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1281" y="1830456"/>
            <a:ext cx="2716696" cy="3970318"/>
          </a:xfrm>
          <a:prstGeom prst="rect">
            <a:avLst/>
          </a:prstGeom>
          <a:noFill/>
        </p:spPr>
        <p:txBody>
          <a:bodyPr wrap="square" rtlCol="0">
            <a:spAutoFit/>
          </a:bodyPr>
          <a:lstStyle/>
          <a:p>
            <a:r>
              <a:rPr lang="en-US" sz="3600" b="1" i="1" dirty="0">
                <a:solidFill>
                  <a:schemeClr val="accent1">
                    <a:lumMod val="75000"/>
                  </a:schemeClr>
                </a:solidFill>
              </a:rPr>
              <a:t>Choose to Register (first time visitors) or Sign In (returning applicants)</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790" t="32700"/>
          <a:stretch/>
        </p:blipFill>
        <p:spPr>
          <a:xfrm>
            <a:off x="2748657" y="1733376"/>
            <a:ext cx="6045759" cy="3849278"/>
          </a:xfrm>
          <a:prstGeom prst="rect">
            <a:avLst/>
          </a:prstGeom>
        </p:spPr>
      </p:pic>
    </p:spTree>
    <p:extLst>
      <p:ext uri="{BB962C8B-B14F-4D97-AF65-F5344CB8AC3E}">
        <p14:creationId xmlns:p14="http://schemas.microsoft.com/office/powerpoint/2010/main" val="19449994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783" y="1708326"/>
            <a:ext cx="2796208" cy="3416320"/>
          </a:xfrm>
          <a:prstGeom prst="rect">
            <a:avLst/>
          </a:prstGeom>
          <a:noFill/>
        </p:spPr>
        <p:txBody>
          <a:bodyPr wrap="square" rtlCol="0">
            <a:spAutoFit/>
          </a:bodyPr>
          <a:lstStyle/>
          <a:p>
            <a:r>
              <a:rPr lang="en-US" sz="3600" b="1" i="1" dirty="0">
                <a:solidFill>
                  <a:schemeClr val="accent1">
                    <a:lumMod val="75000"/>
                  </a:schemeClr>
                </a:solidFill>
              </a:rPr>
              <a:t>If you’ve never applied for a grant opportunity via the Apply system: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4643" y="920940"/>
            <a:ext cx="4925134" cy="5937060"/>
          </a:xfrm>
          <a:prstGeom prst="rect">
            <a:avLst/>
          </a:prstGeom>
        </p:spPr>
      </p:pic>
    </p:spTree>
    <p:extLst>
      <p:ext uri="{BB962C8B-B14F-4D97-AF65-F5344CB8AC3E}">
        <p14:creationId xmlns:p14="http://schemas.microsoft.com/office/powerpoint/2010/main" val="36366293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0228" y="1588454"/>
            <a:ext cx="2957574" cy="3970318"/>
          </a:xfrm>
          <a:prstGeom prst="rect">
            <a:avLst/>
          </a:prstGeom>
          <a:noFill/>
        </p:spPr>
        <p:txBody>
          <a:bodyPr wrap="square" rtlCol="0">
            <a:spAutoFit/>
          </a:bodyPr>
          <a:lstStyle/>
          <a:p>
            <a:r>
              <a:rPr lang="en-US" sz="3600" b="1" i="1" dirty="0">
                <a:solidFill>
                  <a:schemeClr val="accent1">
                    <a:lumMod val="75000"/>
                  </a:schemeClr>
                </a:solidFill>
              </a:rPr>
              <a:t>If you’ve already applied for a grant opportunity via the Apply system: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7802" y="1731598"/>
            <a:ext cx="5675613" cy="3684030"/>
          </a:xfrm>
          <a:prstGeom prst="rect">
            <a:avLst/>
          </a:prstGeom>
        </p:spPr>
      </p:pic>
    </p:spTree>
    <p:extLst>
      <p:ext uri="{BB962C8B-B14F-4D97-AF65-F5344CB8AC3E}">
        <p14:creationId xmlns:p14="http://schemas.microsoft.com/office/powerpoint/2010/main" val="41743533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227" y="1599718"/>
            <a:ext cx="3036071" cy="370668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3716" y="896361"/>
            <a:ext cx="4534476" cy="5865385"/>
          </a:xfrm>
          <a:prstGeom prst="rect">
            <a:avLst/>
          </a:prstGeom>
        </p:spPr>
      </p:pic>
    </p:spTree>
    <p:extLst>
      <p:ext uri="{BB962C8B-B14F-4D97-AF65-F5344CB8AC3E}">
        <p14:creationId xmlns:p14="http://schemas.microsoft.com/office/powerpoint/2010/main" val="23241907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6122" y="1136803"/>
            <a:ext cx="2759978" cy="5509200"/>
          </a:xfrm>
          <a:prstGeom prst="rect">
            <a:avLst/>
          </a:prstGeom>
          <a:noFill/>
        </p:spPr>
        <p:txBody>
          <a:bodyPr wrap="square" rtlCol="0">
            <a:spAutoFit/>
          </a:bodyPr>
          <a:lstStyle/>
          <a:p>
            <a:r>
              <a:rPr lang="en-US" sz="2200" b="1" i="1" dirty="0">
                <a:solidFill>
                  <a:schemeClr val="accent1">
                    <a:lumMod val="75000"/>
                  </a:schemeClr>
                </a:solidFill>
              </a:rPr>
              <a:t>Local information, continued. </a:t>
            </a:r>
          </a:p>
          <a:p>
            <a:endParaRPr lang="en-US" sz="2200" b="1" i="1" dirty="0">
              <a:solidFill>
                <a:schemeClr val="accent1">
                  <a:lumMod val="75000"/>
                </a:schemeClr>
              </a:solidFill>
            </a:endParaRPr>
          </a:p>
          <a:p>
            <a:r>
              <a:rPr lang="en-US" sz="2200" b="1" i="1" dirty="0">
                <a:solidFill>
                  <a:schemeClr val="accent1">
                    <a:lumMod val="75000"/>
                  </a:schemeClr>
                </a:solidFill>
              </a:rPr>
              <a:t>When you have completed the page, you can either:</a:t>
            </a:r>
          </a:p>
          <a:p>
            <a:endParaRPr lang="en-US" sz="2200" b="1" i="1" dirty="0">
              <a:solidFill>
                <a:schemeClr val="accent1">
                  <a:lumMod val="75000"/>
                </a:schemeClr>
              </a:solidFill>
            </a:endParaRPr>
          </a:p>
          <a:p>
            <a:r>
              <a:rPr lang="en-US" sz="2200" b="1" i="1" u="sng" dirty="0">
                <a:solidFill>
                  <a:schemeClr val="accent1">
                    <a:lumMod val="75000"/>
                  </a:schemeClr>
                </a:solidFill>
              </a:rPr>
              <a:t>Save</a:t>
            </a:r>
            <a:r>
              <a:rPr lang="en-US" sz="2200" b="1" i="1" dirty="0">
                <a:solidFill>
                  <a:schemeClr val="accent1">
                    <a:lumMod val="75000"/>
                  </a:schemeClr>
                </a:solidFill>
              </a:rPr>
              <a:t> – this will save your answers and begin your application. </a:t>
            </a:r>
          </a:p>
          <a:p>
            <a:endParaRPr lang="en-US" sz="2200" b="1" i="1" u="sng" dirty="0">
              <a:solidFill>
                <a:schemeClr val="accent1">
                  <a:lumMod val="75000"/>
                </a:schemeClr>
              </a:solidFill>
            </a:endParaRPr>
          </a:p>
          <a:p>
            <a:r>
              <a:rPr lang="en-US" sz="2200" b="1" i="1" u="sng" dirty="0">
                <a:solidFill>
                  <a:schemeClr val="accent1">
                    <a:lumMod val="75000"/>
                  </a:schemeClr>
                </a:solidFill>
              </a:rPr>
              <a:t>Proceed</a:t>
            </a:r>
            <a:r>
              <a:rPr lang="en-US" sz="2200" b="1" i="1" dirty="0">
                <a:solidFill>
                  <a:schemeClr val="accent1">
                    <a:lumMod val="75000"/>
                  </a:schemeClr>
                </a:solidFill>
              </a:rPr>
              <a:t> – this will save your answers and move you to the next page.</a:t>
            </a:r>
            <a:endParaRPr lang="en-US" sz="2200" b="1" i="1" u="sng" dirty="0">
              <a:solidFill>
                <a:schemeClr val="accent1">
                  <a:lumMod val="75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9728" y="980457"/>
            <a:ext cx="4541739" cy="5877544"/>
          </a:xfrm>
          <a:prstGeom prst="rect">
            <a:avLst/>
          </a:prstGeom>
        </p:spPr>
      </p:pic>
    </p:spTree>
    <p:extLst>
      <p:ext uri="{BB962C8B-B14F-4D97-AF65-F5344CB8AC3E}">
        <p14:creationId xmlns:p14="http://schemas.microsoft.com/office/powerpoint/2010/main" val="4005525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1453" y="48023"/>
            <a:ext cx="4694391" cy="1143000"/>
          </a:xfrm>
        </p:spPr>
        <p:txBody>
          <a:bodyPr>
            <a:normAutofit/>
          </a:bodyPr>
          <a:lstStyle/>
          <a:p>
            <a:r>
              <a:rPr lang="en-US">
                <a:solidFill>
                  <a:srgbClr val="0000FF"/>
                </a:solidFill>
                <a:latin typeface="+mn-lt"/>
              </a:rPr>
              <a:t>Host Libraries</a:t>
            </a:r>
          </a:p>
        </p:txBody>
      </p:sp>
      <p:pic>
        <p:nvPicPr>
          <p:cNvPr id="6" name="Picture 5" descr="I:\Library Conference_2\Marketing\Logos\starnet_logo.png"/>
          <p:cNvPicPr>
            <a:picLocks noChangeAspect="1" noChangeArrowheads="1"/>
          </p:cNvPicPr>
          <p:nvPr/>
        </p:nvPicPr>
        <p:blipFill>
          <a:blip r:embed="rId3" cstate="print"/>
          <a:srcRect/>
          <a:stretch>
            <a:fillRect/>
          </a:stretch>
        </p:blipFill>
        <p:spPr bwMode="auto">
          <a:xfrm>
            <a:off x="1140821" y="195505"/>
            <a:ext cx="2868623" cy="1025255"/>
          </a:xfrm>
          <a:prstGeom prst="rect">
            <a:avLst/>
          </a:prstGeom>
          <a:noFill/>
        </p:spPr>
      </p:pic>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25340" y="1445341"/>
            <a:ext cx="8653190" cy="4994787"/>
          </a:xfrm>
        </p:spPr>
      </p:pic>
    </p:spTree>
    <p:extLst>
      <p:ext uri="{BB962C8B-B14F-4D97-AF65-F5344CB8AC3E}">
        <p14:creationId xmlns:p14="http://schemas.microsoft.com/office/powerpoint/2010/main" val="34175234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79468"/>
            <a:ext cx="2937754" cy="5878532"/>
          </a:xfrm>
          <a:prstGeom prst="rect">
            <a:avLst/>
          </a:prstGeom>
          <a:noFill/>
        </p:spPr>
        <p:txBody>
          <a:bodyPr wrap="square" rtlCol="0">
            <a:spAutoFit/>
          </a:bodyPr>
          <a:lstStyle/>
          <a:p>
            <a:pPr marL="342900" indent="-342900">
              <a:buFont typeface="Arial" panose="020B0604020202020204" pitchFamily="34" charset="0"/>
              <a:buChar char="•"/>
            </a:pPr>
            <a:r>
              <a:rPr lang="en-US" sz="2400" b="1" i="1" dirty="0">
                <a:solidFill>
                  <a:schemeClr val="accent1">
                    <a:lumMod val="75000"/>
                  </a:schemeClr>
                </a:solidFill>
              </a:rPr>
              <a:t>Proposal Narrative</a:t>
            </a:r>
          </a:p>
          <a:p>
            <a:pPr marL="342900" indent="-342900">
              <a:buFont typeface="Arial" panose="020B0604020202020204" pitchFamily="34" charset="0"/>
              <a:buChar char="•"/>
            </a:pPr>
            <a:endParaRPr lang="en-US" sz="2200" b="1" i="1" dirty="0">
              <a:solidFill>
                <a:schemeClr val="accent1">
                  <a:lumMod val="75000"/>
                </a:schemeClr>
              </a:solidFill>
            </a:endParaRPr>
          </a:p>
          <a:p>
            <a:pPr marL="285750" indent="-285750">
              <a:buFont typeface="Arial" panose="020B0604020202020204" pitchFamily="34" charset="0"/>
              <a:buChar char="•"/>
            </a:pPr>
            <a:r>
              <a:rPr lang="en-US" sz="2200" b="1" i="1" dirty="0">
                <a:solidFill>
                  <a:schemeClr val="accent1">
                    <a:lumMod val="75000"/>
                  </a:schemeClr>
                </a:solidFill>
              </a:rPr>
              <a:t>6 questions total</a:t>
            </a:r>
          </a:p>
          <a:p>
            <a:pPr marL="285750" indent="-285750">
              <a:buFont typeface="Arial" panose="020B0604020202020204" pitchFamily="34" charset="0"/>
              <a:buChar char="•"/>
            </a:pPr>
            <a:r>
              <a:rPr lang="en-US" sz="2200" b="1" i="1" dirty="0">
                <a:solidFill>
                  <a:schemeClr val="accent1">
                    <a:lumMod val="75000"/>
                  </a:schemeClr>
                </a:solidFill>
              </a:rPr>
              <a:t>400 word limit per question</a:t>
            </a:r>
          </a:p>
          <a:p>
            <a:pPr marL="285750" indent="-285750">
              <a:buFont typeface="Arial" panose="020B0604020202020204" pitchFamily="34" charset="0"/>
              <a:buChar char="•"/>
            </a:pPr>
            <a:r>
              <a:rPr lang="en-US" sz="2200" b="1" i="1" dirty="0">
                <a:solidFill>
                  <a:schemeClr val="accent1">
                    <a:lumMod val="75000"/>
                  </a:schemeClr>
                </a:solidFill>
              </a:rPr>
              <a:t>Tip: Use the Uploads page (next page) to provide communications plans/marketing materials or letters of support </a:t>
            </a:r>
          </a:p>
          <a:p>
            <a:pPr marL="285750" indent="-285750">
              <a:buFont typeface="Arial" panose="020B0604020202020204" pitchFamily="34" charset="0"/>
              <a:buChar char="•"/>
            </a:pPr>
            <a:r>
              <a:rPr lang="en-US" sz="2200" b="1" i="1" dirty="0">
                <a:solidFill>
                  <a:schemeClr val="accent1">
                    <a:lumMod val="75000"/>
                  </a:schemeClr>
                </a:solidFill>
              </a:rPr>
              <a:t>Tip: You can use placeholder text in the fields if you want to go further into the application. </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5645"/>
          <a:stretch/>
        </p:blipFill>
        <p:spPr>
          <a:xfrm>
            <a:off x="4089306" y="904402"/>
            <a:ext cx="4878047" cy="5953598"/>
          </a:xfrm>
          <a:prstGeom prst="rect">
            <a:avLst/>
          </a:prstGeom>
        </p:spPr>
      </p:pic>
    </p:spTree>
    <p:extLst>
      <p:ext uri="{BB962C8B-B14F-4D97-AF65-F5344CB8AC3E}">
        <p14:creationId xmlns:p14="http://schemas.microsoft.com/office/powerpoint/2010/main" val="37873025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2374" y="1498501"/>
            <a:ext cx="2879388" cy="4493538"/>
          </a:xfrm>
          <a:prstGeom prst="rect">
            <a:avLst/>
          </a:prstGeom>
          <a:noFill/>
        </p:spPr>
        <p:txBody>
          <a:bodyPr wrap="square" rtlCol="0">
            <a:spAutoFit/>
          </a:bodyPr>
          <a:lstStyle/>
          <a:p>
            <a:r>
              <a:rPr lang="en-US" sz="2200" b="1" i="1" dirty="0">
                <a:solidFill>
                  <a:schemeClr val="accent1">
                    <a:lumMod val="75000"/>
                  </a:schemeClr>
                </a:solidFill>
              </a:rPr>
              <a:t>Upload Supporting Materials</a:t>
            </a:r>
          </a:p>
          <a:p>
            <a:endParaRPr lang="en-US" sz="2200" b="1" i="1" dirty="0">
              <a:solidFill>
                <a:schemeClr val="accent1">
                  <a:lumMod val="75000"/>
                </a:schemeClr>
              </a:solidFill>
            </a:endParaRPr>
          </a:p>
          <a:p>
            <a:r>
              <a:rPr lang="en-US" sz="2200" b="1" i="1" dirty="0">
                <a:solidFill>
                  <a:schemeClr val="accent1">
                    <a:lumMod val="75000"/>
                  </a:schemeClr>
                </a:solidFill>
              </a:rPr>
              <a:t>Use this page to upload:</a:t>
            </a:r>
          </a:p>
          <a:p>
            <a:endParaRPr lang="en-US" sz="2200" b="1" i="1" dirty="0">
              <a:solidFill>
                <a:schemeClr val="accent1">
                  <a:lumMod val="75000"/>
                </a:schemeClr>
              </a:solidFill>
            </a:endParaRPr>
          </a:p>
          <a:p>
            <a:pPr marL="285750" indent="-285750">
              <a:buFont typeface="Arial" panose="020B0604020202020204" pitchFamily="34" charset="0"/>
              <a:buChar char="•"/>
            </a:pPr>
            <a:r>
              <a:rPr lang="en-US" sz="2200" b="1" i="1" dirty="0">
                <a:solidFill>
                  <a:schemeClr val="accent1">
                    <a:lumMod val="75000"/>
                  </a:schemeClr>
                </a:solidFill>
              </a:rPr>
              <a:t>Communications Plan Examples</a:t>
            </a:r>
          </a:p>
          <a:p>
            <a:pPr marL="285750" indent="-285750">
              <a:buFont typeface="Arial" panose="020B0604020202020204" pitchFamily="34" charset="0"/>
              <a:buChar char="•"/>
            </a:pPr>
            <a:endParaRPr lang="en-US" sz="2200" b="1" i="1" dirty="0">
              <a:solidFill>
                <a:schemeClr val="accent1">
                  <a:lumMod val="75000"/>
                </a:schemeClr>
              </a:solidFill>
            </a:endParaRPr>
          </a:p>
          <a:p>
            <a:pPr marL="285750" indent="-285750">
              <a:buFont typeface="Arial" panose="020B0604020202020204" pitchFamily="34" charset="0"/>
              <a:buChar char="•"/>
            </a:pPr>
            <a:r>
              <a:rPr lang="en-US" sz="2200" b="1" i="1" dirty="0">
                <a:solidFill>
                  <a:schemeClr val="accent1">
                    <a:lumMod val="75000"/>
                  </a:schemeClr>
                </a:solidFill>
              </a:rPr>
              <a:t>Letters of Support</a:t>
            </a:r>
          </a:p>
          <a:p>
            <a:pPr marL="285750" indent="-285750">
              <a:buFont typeface="Arial" panose="020B0604020202020204" pitchFamily="34" charset="0"/>
              <a:buChar char="•"/>
            </a:pPr>
            <a:endParaRPr lang="en-US" sz="2200" b="1" i="1" dirty="0">
              <a:solidFill>
                <a:schemeClr val="accent1">
                  <a:lumMod val="75000"/>
                </a:schemeClr>
              </a:solidFill>
            </a:endParaRPr>
          </a:p>
          <a:p>
            <a:r>
              <a:rPr lang="en-US" sz="2200" b="1" i="1" dirty="0">
                <a:solidFill>
                  <a:schemeClr val="accent1">
                    <a:lumMod val="75000"/>
                  </a:schemeClr>
                </a:solidFill>
              </a:rPr>
              <a:t>These materials are optional. </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5439" b="25909"/>
          <a:stretch/>
        </p:blipFill>
        <p:spPr>
          <a:xfrm>
            <a:off x="2907282" y="1215736"/>
            <a:ext cx="6236718" cy="5538355"/>
          </a:xfrm>
          <a:prstGeom prst="rect">
            <a:avLst/>
          </a:prstGeom>
        </p:spPr>
      </p:pic>
    </p:spTree>
    <p:extLst>
      <p:ext uri="{BB962C8B-B14F-4D97-AF65-F5344CB8AC3E}">
        <p14:creationId xmlns:p14="http://schemas.microsoft.com/office/powerpoint/2010/main" val="19426106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6950" y="1105415"/>
            <a:ext cx="3424136" cy="3447098"/>
          </a:xfrm>
          <a:prstGeom prst="rect">
            <a:avLst/>
          </a:prstGeom>
          <a:noFill/>
        </p:spPr>
        <p:txBody>
          <a:bodyPr wrap="square" rtlCol="0">
            <a:spAutoFit/>
          </a:bodyPr>
          <a:lstStyle/>
          <a:p>
            <a:r>
              <a:rPr lang="en-US" sz="2600" b="1" i="1" dirty="0">
                <a:solidFill>
                  <a:schemeClr val="accent1">
                    <a:lumMod val="75000"/>
                  </a:schemeClr>
                </a:solidFill>
              </a:rPr>
              <a:t>Certify Authorization</a:t>
            </a:r>
          </a:p>
          <a:p>
            <a:endParaRPr lang="en-US" sz="2400" b="1" i="1" dirty="0">
              <a:solidFill>
                <a:schemeClr val="accent1">
                  <a:lumMod val="75000"/>
                </a:schemeClr>
              </a:solidFill>
            </a:endParaRPr>
          </a:p>
          <a:p>
            <a:r>
              <a:rPr lang="en-US" sz="2400" b="1" i="1" dirty="0">
                <a:solidFill>
                  <a:schemeClr val="accent1">
                    <a:lumMod val="75000"/>
                  </a:schemeClr>
                </a:solidFill>
              </a:rPr>
              <a:t>Designate an authorizing official – the person who is authorized to submit applications for funding on behalf of your institution. </a:t>
            </a:r>
          </a:p>
          <a:p>
            <a:endParaRPr lang="en-US" sz="2400" b="1" i="1" dirty="0">
              <a:solidFill>
                <a:schemeClr val="accent1">
                  <a:lumMod val="75000"/>
                </a:schemeClr>
              </a:solidFill>
            </a:endParaRPr>
          </a:p>
        </p:txBody>
      </p:sp>
      <p:sp>
        <p:nvSpPr>
          <p:cNvPr id="7" name="TextBox 6"/>
          <p:cNvSpPr txBox="1"/>
          <p:nvPr/>
        </p:nvSpPr>
        <p:spPr>
          <a:xfrm>
            <a:off x="246950" y="5135289"/>
            <a:ext cx="3287949" cy="461665"/>
          </a:xfrm>
          <a:prstGeom prst="rect">
            <a:avLst/>
          </a:prstGeom>
          <a:noFill/>
        </p:spPr>
        <p:txBody>
          <a:bodyPr wrap="square" rtlCol="0">
            <a:spAutoFit/>
          </a:bodyPr>
          <a:lstStyle/>
          <a:p>
            <a:r>
              <a:rPr lang="en-US" sz="2400" b="1" i="1" dirty="0">
                <a:solidFill>
                  <a:schemeClr val="accent1">
                    <a:lumMod val="75000"/>
                  </a:schemeClr>
                </a:solidFill>
              </a:rPr>
              <a:t>Click Review</a:t>
            </a:r>
          </a:p>
        </p:txBody>
      </p:sp>
      <p:sp>
        <p:nvSpPr>
          <p:cNvPr id="8" name="TextBox 7"/>
          <p:cNvSpPr txBox="1"/>
          <p:nvPr/>
        </p:nvSpPr>
        <p:spPr>
          <a:xfrm>
            <a:off x="246950" y="5808751"/>
            <a:ext cx="3834177" cy="707886"/>
          </a:xfrm>
          <a:prstGeom prst="rect">
            <a:avLst/>
          </a:prstGeom>
          <a:noFill/>
        </p:spPr>
        <p:txBody>
          <a:bodyPr wrap="square" rtlCol="0">
            <a:spAutoFit/>
          </a:bodyPr>
          <a:lstStyle/>
          <a:p>
            <a:r>
              <a:rPr lang="en-US" sz="2000" b="1" i="1" dirty="0">
                <a:solidFill>
                  <a:schemeClr val="accent1">
                    <a:lumMod val="75000"/>
                  </a:schemeClr>
                </a:solidFill>
              </a:rPr>
              <a:t>You’ll be prompted to review a summary of your application.</a:t>
            </a: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6140" b="18182"/>
          <a:stretch/>
        </p:blipFill>
        <p:spPr>
          <a:xfrm>
            <a:off x="3929464" y="930258"/>
            <a:ext cx="5301858" cy="5189987"/>
          </a:xfrm>
          <a:prstGeom prst="rect">
            <a:avLst/>
          </a:prstGeom>
        </p:spPr>
      </p:pic>
      <p:sp>
        <p:nvSpPr>
          <p:cNvPr id="10" name="Arrow: Right 9"/>
          <p:cNvSpPr/>
          <p:nvPr/>
        </p:nvSpPr>
        <p:spPr>
          <a:xfrm>
            <a:off x="2164038" y="5103226"/>
            <a:ext cx="196090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27954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82554" y="1032002"/>
            <a:ext cx="10836613" cy="461665"/>
          </a:xfrm>
          <a:prstGeom prst="rect">
            <a:avLst/>
          </a:prstGeom>
          <a:noFill/>
        </p:spPr>
        <p:txBody>
          <a:bodyPr wrap="square" rtlCol="0">
            <a:spAutoFit/>
          </a:bodyPr>
          <a:lstStyle/>
          <a:p>
            <a:r>
              <a:rPr lang="en-US" sz="2400" b="1" i="1" dirty="0">
                <a:solidFill>
                  <a:schemeClr val="accent1">
                    <a:lumMod val="75000"/>
                  </a:schemeClr>
                </a:solidFill>
              </a:rPr>
              <a:t>After you’ve reviewed your application information, click SUBMIT.  </a:t>
            </a:r>
          </a:p>
        </p:txBody>
      </p:sp>
      <p:pic>
        <p:nvPicPr>
          <p:cNvPr id="12" name="Picture 11"/>
          <p:cNvPicPr>
            <a:picLocks noChangeAspect="1"/>
          </p:cNvPicPr>
          <p:nvPr/>
        </p:nvPicPr>
        <p:blipFill>
          <a:blip r:embed="rId2"/>
          <a:stretch>
            <a:fillRect/>
          </a:stretch>
        </p:blipFill>
        <p:spPr>
          <a:xfrm>
            <a:off x="282554" y="2798827"/>
            <a:ext cx="8733991" cy="1400193"/>
          </a:xfrm>
          <a:prstGeom prst="rect">
            <a:avLst/>
          </a:prstGeom>
        </p:spPr>
      </p:pic>
      <p:sp>
        <p:nvSpPr>
          <p:cNvPr id="13" name="Arrow: Right 12"/>
          <p:cNvSpPr/>
          <p:nvPr/>
        </p:nvSpPr>
        <p:spPr>
          <a:xfrm rot="8858332">
            <a:off x="869866" y="2212658"/>
            <a:ext cx="1721866" cy="8949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35915" y="4899512"/>
            <a:ext cx="4513634" cy="553998"/>
          </a:xfrm>
          <a:prstGeom prst="rect">
            <a:avLst/>
          </a:prstGeom>
          <a:noFill/>
        </p:spPr>
        <p:txBody>
          <a:bodyPr wrap="square" rtlCol="0">
            <a:spAutoFit/>
          </a:bodyPr>
          <a:lstStyle/>
          <a:p>
            <a:r>
              <a:rPr lang="en-US" sz="3000" b="1" i="1" dirty="0">
                <a:solidFill>
                  <a:schemeClr val="accent1">
                    <a:lumMod val="75000"/>
                  </a:schemeClr>
                </a:solidFill>
              </a:rPr>
              <a:t>You’ll see pop-up message: </a:t>
            </a:r>
          </a:p>
        </p:txBody>
      </p:sp>
      <p:pic>
        <p:nvPicPr>
          <p:cNvPr id="15" name="Picture 14"/>
          <p:cNvPicPr>
            <a:picLocks noChangeAspect="1"/>
          </p:cNvPicPr>
          <p:nvPr/>
        </p:nvPicPr>
        <p:blipFill rotWithShape="1">
          <a:blip r:embed="rId3"/>
          <a:srcRect l="608" t="4882" r="1596" b="4882"/>
          <a:stretch/>
        </p:blipFill>
        <p:spPr>
          <a:xfrm>
            <a:off x="4649549" y="4628390"/>
            <a:ext cx="4280458" cy="1287131"/>
          </a:xfrm>
          <a:prstGeom prst="rect">
            <a:avLst/>
          </a:prstGeom>
        </p:spPr>
      </p:pic>
    </p:spTree>
    <p:extLst>
      <p:ext uri="{BB962C8B-B14F-4D97-AF65-F5344CB8AC3E}">
        <p14:creationId xmlns:p14="http://schemas.microsoft.com/office/powerpoint/2010/main" val="30363926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8683" y="1134819"/>
            <a:ext cx="4854102" cy="1477328"/>
          </a:xfrm>
          <a:prstGeom prst="rect">
            <a:avLst/>
          </a:prstGeom>
          <a:noFill/>
        </p:spPr>
        <p:txBody>
          <a:bodyPr wrap="square" rtlCol="0">
            <a:spAutoFit/>
          </a:bodyPr>
          <a:lstStyle/>
          <a:p>
            <a:r>
              <a:rPr lang="en-US" sz="4500" b="1" i="1" dirty="0">
                <a:solidFill>
                  <a:schemeClr val="accent1">
                    <a:lumMod val="75000"/>
                  </a:schemeClr>
                </a:solidFill>
              </a:rPr>
              <a:t>You’re done!</a:t>
            </a:r>
          </a:p>
          <a:p>
            <a:endParaRPr lang="en-US" sz="4500" b="1" i="1" dirty="0">
              <a:solidFill>
                <a:schemeClr val="accent1">
                  <a:lumMod val="75000"/>
                </a:schemeClr>
              </a:solidFill>
            </a:endParaRPr>
          </a:p>
        </p:txBody>
      </p:sp>
      <p:pic>
        <p:nvPicPr>
          <p:cNvPr id="8" name="Picture 7"/>
          <p:cNvPicPr>
            <a:picLocks noChangeAspect="1"/>
          </p:cNvPicPr>
          <p:nvPr/>
        </p:nvPicPr>
        <p:blipFill>
          <a:blip r:embed="rId2"/>
          <a:stretch>
            <a:fillRect/>
          </a:stretch>
        </p:blipFill>
        <p:spPr>
          <a:xfrm>
            <a:off x="2460155" y="2009274"/>
            <a:ext cx="5617041" cy="3211814"/>
          </a:xfrm>
          <a:prstGeom prst="rect">
            <a:avLst/>
          </a:prstGeom>
        </p:spPr>
      </p:pic>
      <p:sp>
        <p:nvSpPr>
          <p:cNvPr id="9" name="TextBox 8"/>
          <p:cNvSpPr txBox="1"/>
          <p:nvPr/>
        </p:nvSpPr>
        <p:spPr>
          <a:xfrm>
            <a:off x="165371" y="5486400"/>
            <a:ext cx="9244444" cy="861774"/>
          </a:xfrm>
          <a:prstGeom prst="rect">
            <a:avLst/>
          </a:prstGeom>
          <a:noFill/>
        </p:spPr>
        <p:txBody>
          <a:bodyPr wrap="square" rtlCol="0">
            <a:spAutoFit/>
          </a:bodyPr>
          <a:lstStyle/>
          <a:p>
            <a:r>
              <a:rPr lang="en-US" sz="2500" b="1" i="1" dirty="0">
                <a:solidFill>
                  <a:schemeClr val="accent1">
                    <a:lumMod val="75000"/>
                  </a:schemeClr>
                </a:solidFill>
              </a:rPr>
              <a:t>If you don’t receive a confirmation email within 24 hours, please email </a:t>
            </a:r>
            <a:r>
              <a:rPr lang="en-US" sz="2500" b="1" i="1" dirty="0">
                <a:hlinkClick r:id="rId3"/>
              </a:rPr>
              <a:t>publicprograms@ala.org</a:t>
            </a:r>
            <a:r>
              <a:rPr lang="en-US" sz="2500" b="1" i="1" dirty="0">
                <a:solidFill>
                  <a:schemeClr val="accent1">
                    <a:lumMod val="75000"/>
                  </a:schemeClr>
                </a:solidFill>
              </a:rPr>
              <a:t>. </a:t>
            </a:r>
          </a:p>
        </p:txBody>
      </p:sp>
    </p:spTree>
    <p:extLst>
      <p:ext uri="{BB962C8B-B14F-4D97-AF65-F5344CB8AC3E}">
        <p14:creationId xmlns:p14="http://schemas.microsoft.com/office/powerpoint/2010/main" val="34413264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02448" y="1150771"/>
            <a:ext cx="9144000" cy="17718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1">
                <a:solidFill>
                  <a:schemeClr val="accent1">
                    <a:lumMod val="75000"/>
                  </a:schemeClr>
                </a:solidFill>
              </a:rPr>
              <a:t>Notes:</a:t>
            </a:r>
            <a:br>
              <a:rPr lang="en-US" b="1" i="1">
                <a:solidFill>
                  <a:schemeClr val="accent1">
                    <a:lumMod val="75000"/>
                  </a:schemeClr>
                </a:solidFill>
              </a:rPr>
            </a:br>
            <a:endParaRPr lang="en-US" b="1" i="1" dirty="0">
              <a:solidFill>
                <a:schemeClr val="accent1">
                  <a:lumMod val="75000"/>
                </a:schemeClr>
              </a:solidFill>
            </a:endParaRPr>
          </a:p>
        </p:txBody>
      </p:sp>
      <p:sp>
        <p:nvSpPr>
          <p:cNvPr id="10" name="Subtitle 2"/>
          <p:cNvSpPr txBox="1">
            <a:spLocks/>
          </p:cNvSpPr>
          <p:nvPr/>
        </p:nvSpPr>
        <p:spPr>
          <a:xfrm>
            <a:off x="102846" y="1893335"/>
            <a:ext cx="9041154" cy="67657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2000" b="1" dirty="0">
                <a:solidFill>
                  <a:schemeClr val="accent1">
                    <a:lumMod val="75000"/>
                  </a:schemeClr>
                </a:solidFill>
              </a:rPr>
              <a:t>Preview a PDF version of the application on the Guidelines page (</a:t>
            </a:r>
            <a:r>
              <a:rPr lang="en-US" sz="2000" b="1" dirty="0">
                <a:solidFill>
                  <a:schemeClr val="accent1">
                    <a:lumMod val="75000"/>
                  </a:schemeClr>
                </a:solidFill>
                <a:hlinkClick r:id="rId2"/>
              </a:rPr>
              <a:t>https://apply.ala.org/nasalibraries/guidelines</a:t>
            </a:r>
            <a:r>
              <a:rPr lang="en-US" sz="2000" b="1" dirty="0">
                <a:solidFill>
                  <a:schemeClr val="accent1">
                    <a:lumMod val="75000"/>
                  </a:schemeClr>
                </a:solidFill>
              </a:rPr>
              <a:t>)</a:t>
            </a:r>
          </a:p>
        </p:txBody>
      </p:sp>
      <p:pic>
        <p:nvPicPr>
          <p:cNvPr id="11" name="Picture 10"/>
          <p:cNvPicPr>
            <a:picLocks noChangeAspect="1"/>
          </p:cNvPicPr>
          <p:nvPr/>
        </p:nvPicPr>
        <p:blipFill rotWithShape="1">
          <a:blip r:embed="rId3"/>
          <a:srcRect r="794" b="31661"/>
          <a:stretch/>
        </p:blipFill>
        <p:spPr>
          <a:xfrm>
            <a:off x="206756" y="2569912"/>
            <a:ext cx="6848672" cy="2361953"/>
          </a:xfrm>
          <a:prstGeom prst="rect">
            <a:avLst/>
          </a:prstGeom>
        </p:spPr>
      </p:pic>
      <p:sp>
        <p:nvSpPr>
          <p:cNvPr id="12" name="Arrow: Right 11"/>
          <p:cNvSpPr/>
          <p:nvPr/>
        </p:nvSpPr>
        <p:spPr>
          <a:xfrm rot="11324342">
            <a:off x="3422506" y="3764368"/>
            <a:ext cx="2223082" cy="637564"/>
          </a:xfrm>
          <a:prstGeom prst="rightArrow">
            <a:avLst/>
          </a:prstGeom>
          <a:solidFill>
            <a:srgbClr val="FF0000">
              <a:alpha val="5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06756" y="5043635"/>
            <a:ext cx="8735225" cy="707886"/>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chemeClr val="accent1">
                    <a:lumMod val="75000"/>
                  </a:schemeClr>
                </a:solidFill>
              </a:rPr>
              <a:t>You are able to save your work and come back at any point – hit that Save button!</a:t>
            </a:r>
          </a:p>
        </p:txBody>
      </p:sp>
      <p:pic>
        <p:nvPicPr>
          <p:cNvPr id="14" name="Picture 13"/>
          <p:cNvPicPr>
            <a:picLocks noChangeAspect="1"/>
          </p:cNvPicPr>
          <p:nvPr/>
        </p:nvPicPr>
        <p:blipFill rotWithShape="1">
          <a:blip r:embed="rId4"/>
          <a:srcRect r="47401"/>
          <a:stretch/>
        </p:blipFill>
        <p:spPr>
          <a:xfrm>
            <a:off x="288877" y="5870158"/>
            <a:ext cx="4245170" cy="817980"/>
          </a:xfrm>
          <a:prstGeom prst="rect">
            <a:avLst/>
          </a:prstGeom>
          <a:ln w="28575">
            <a:solidFill>
              <a:srgbClr val="C00000"/>
            </a:solidFill>
          </a:ln>
        </p:spPr>
      </p:pic>
    </p:spTree>
    <p:extLst>
      <p:ext uri="{BB962C8B-B14F-4D97-AF65-F5344CB8AC3E}">
        <p14:creationId xmlns:p14="http://schemas.microsoft.com/office/powerpoint/2010/main" val="22302608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07466" y="1097930"/>
            <a:ext cx="9659566" cy="784830"/>
          </a:xfrm>
          <a:prstGeom prst="rect">
            <a:avLst/>
          </a:prstGeom>
          <a:noFill/>
        </p:spPr>
        <p:txBody>
          <a:bodyPr wrap="square" rtlCol="0">
            <a:spAutoFit/>
          </a:bodyPr>
          <a:lstStyle/>
          <a:p>
            <a:pPr algn="ctr"/>
            <a:r>
              <a:rPr lang="en-US" sz="4500" b="1" i="1" dirty="0">
                <a:solidFill>
                  <a:schemeClr val="accent1">
                    <a:lumMod val="75000"/>
                  </a:schemeClr>
                </a:solidFill>
              </a:rPr>
              <a:t>DEADLINE: March 22, 2017 </a:t>
            </a:r>
          </a:p>
        </p:txBody>
      </p:sp>
      <p:sp>
        <p:nvSpPr>
          <p:cNvPr id="15" name="TextBox 14"/>
          <p:cNvSpPr txBox="1"/>
          <p:nvPr/>
        </p:nvSpPr>
        <p:spPr>
          <a:xfrm>
            <a:off x="-769529" y="2430913"/>
            <a:ext cx="10583692" cy="3477875"/>
          </a:xfrm>
          <a:prstGeom prst="rect">
            <a:avLst/>
          </a:prstGeom>
          <a:noFill/>
        </p:spPr>
        <p:txBody>
          <a:bodyPr wrap="square" rtlCol="0">
            <a:spAutoFit/>
          </a:bodyPr>
          <a:lstStyle/>
          <a:p>
            <a:pPr algn="ctr"/>
            <a:r>
              <a:rPr lang="en-US" sz="4000" b="1" dirty="0">
                <a:solidFill>
                  <a:schemeClr val="accent1">
                    <a:lumMod val="75000"/>
                  </a:schemeClr>
                </a:solidFill>
              </a:rPr>
              <a:t>Questions about the application</a:t>
            </a:r>
            <a:r>
              <a:rPr lang="en-US" sz="3600" b="1" dirty="0">
                <a:solidFill>
                  <a:schemeClr val="accent1">
                    <a:lumMod val="75000"/>
                  </a:schemeClr>
                </a:solidFill>
              </a:rPr>
              <a:t>?  </a:t>
            </a:r>
          </a:p>
          <a:p>
            <a:pPr algn="ctr"/>
            <a:r>
              <a:rPr lang="en-US" sz="3600" b="1" dirty="0">
                <a:solidFill>
                  <a:schemeClr val="accent1">
                    <a:lumMod val="75000"/>
                  </a:schemeClr>
                </a:solidFill>
              </a:rPr>
              <a:t>Call or email the ALA Public Programs Office:</a:t>
            </a:r>
            <a:br>
              <a:rPr lang="en-US" sz="3600" b="1" dirty="0">
                <a:solidFill>
                  <a:schemeClr val="accent1">
                    <a:lumMod val="75000"/>
                  </a:schemeClr>
                </a:solidFill>
              </a:rPr>
            </a:br>
            <a:endParaRPr lang="en-US" sz="3600" b="1" dirty="0">
              <a:solidFill>
                <a:schemeClr val="accent1">
                  <a:lumMod val="75000"/>
                </a:schemeClr>
              </a:solidFill>
            </a:endParaRPr>
          </a:p>
          <a:p>
            <a:pPr algn="ctr"/>
            <a:r>
              <a:rPr lang="en-US" sz="3600" b="1" dirty="0">
                <a:solidFill>
                  <a:schemeClr val="accent1">
                    <a:lumMod val="75000"/>
                  </a:schemeClr>
                </a:solidFill>
              </a:rPr>
              <a:t>1-800-545-2433 x 5045</a:t>
            </a:r>
          </a:p>
          <a:p>
            <a:endParaRPr lang="en-US" sz="3600" b="1" dirty="0">
              <a:solidFill>
                <a:schemeClr val="accent1">
                  <a:lumMod val="75000"/>
                </a:schemeClr>
              </a:solidFill>
              <a:hlinkClick r:id="rId2"/>
            </a:endParaRPr>
          </a:p>
          <a:p>
            <a:pPr algn="ctr"/>
            <a:r>
              <a:rPr lang="en-US" sz="3600" b="1" dirty="0">
                <a:hlinkClick r:id="rId2"/>
              </a:rPr>
              <a:t>publicprograms@ala.org</a:t>
            </a:r>
            <a:endParaRPr lang="en-US" sz="3600" b="1" dirty="0"/>
          </a:p>
        </p:txBody>
      </p:sp>
    </p:spTree>
    <p:extLst>
      <p:ext uri="{BB962C8B-B14F-4D97-AF65-F5344CB8AC3E}">
        <p14:creationId xmlns:p14="http://schemas.microsoft.com/office/powerpoint/2010/main" val="15175213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a:spLocks noGrp="1"/>
          </p:cNvSpPr>
          <p:nvPr/>
        </p:nvSpPr>
        <p:spPr>
          <a:xfrm>
            <a:off x="-99390" y="1620079"/>
            <a:ext cx="9342781" cy="361784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500" b="1" i="1" dirty="0"/>
              <a:t>NASA@ My Library </a:t>
            </a:r>
            <a:br>
              <a:rPr lang="en-US" sz="4500" b="1" i="1" dirty="0"/>
            </a:br>
            <a:endParaRPr lang="en-US" sz="4500" b="1" i="1" dirty="0"/>
          </a:p>
          <a:p>
            <a:r>
              <a:rPr lang="en-US" sz="4500" b="1" dirty="0"/>
              <a:t>Project Reporting</a:t>
            </a:r>
          </a:p>
          <a:p>
            <a:r>
              <a:rPr lang="en-US" sz="4500" b="1" dirty="0">
                <a:hlinkClick r:id="rId2"/>
              </a:rPr>
              <a:t>https://apply.ala.org/nasalibraries/</a:t>
            </a:r>
            <a:r>
              <a:rPr lang="en-US" sz="4500" b="1" dirty="0"/>
              <a:t> </a:t>
            </a:r>
          </a:p>
        </p:txBody>
      </p:sp>
    </p:spTree>
    <p:extLst>
      <p:ext uri="{BB962C8B-B14F-4D97-AF65-F5344CB8AC3E}">
        <p14:creationId xmlns:p14="http://schemas.microsoft.com/office/powerpoint/2010/main" val="9400821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0195" y="1246472"/>
            <a:ext cx="5873805" cy="5611528"/>
          </a:xfrm>
          <a:prstGeom prst="rect">
            <a:avLst/>
          </a:prstGeom>
        </p:spPr>
      </p:pic>
      <p:sp>
        <p:nvSpPr>
          <p:cNvPr id="5" name="TextBox 1"/>
          <p:cNvSpPr txBox="1"/>
          <p:nvPr/>
        </p:nvSpPr>
        <p:spPr>
          <a:xfrm>
            <a:off x="332208" y="2908406"/>
            <a:ext cx="4863548"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i="1" dirty="0">
                <a:solidFill>
                  <a:schemeClr val="accent1">
                    <a:lumMod val="75000"/>
                  </a:schemeClr>
                </a:solidFill>
              </a:rPr>
              <a:t>Landing Page</a:t>
            </a:r>
          </a:p>
        </p:txBody>
      </p:sp>
    </p:spTree>
    <p:extLst>
      <p:ext uri="{BB962C8B-B14F-4D97-AF65-F5344CB8AC3E}">
        <p14:creationId xmlns:p14="http://schemas.microsoft.com/office/powerpoint/2010/main" val="8368439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54838" y="1502229"/>
            <a:ext cx="8322907" cy="4585871"/>
          </a:xfrm>
          <a:prstGeom prst="rect">
            <a:avLst/>
          </a:prstGeom>
          <a:noFill/>
        </p:spPr>
        <p:txBody>
          <a:bodyPr wrap="square" rtlCol="0">
            <a:spAutoFit/>
          </a:bodyPr>
          <a:lstStyle/>
          <a:p>
            <a:r>
              <a:rPr lang="en-US" sz="3600" b="1" i="1" dirty="0">
                <a:solidFill>
                  <a:schemeClr val="accent1">
                    <a:lumMod val="75000"/>
                  </a:schemeClr>
                </a:solidFill>
              </a:rPr>
              <a:t>Reporting Requirements:</a:t>
            </a:r>
          </a:p>
          <a:p>
            <a:endParaRPr lang="en-US" b="1" dirty="0">
              <a:solidFill>
                <a:schemeClr val="accent1">
                  <a:lumMod val="75000"/>
                </a:schemeClr>
              </a:solidFill>
            </a:endParaRPr>
          </a:p>
          <a:p>
            <a:pPr marL="285750" indent="-285750">
              <a:buFont typeface="Arial" panose="020B0604020202020204" pitchFamily="34" charset="0"/>
              <a:buChar char="•"/>
            </a:pPr>
            <a:r>
              <a:rPr lang="en-US" sz="2000" b="1" dirty="0">
                <a:solidFill>
                  <a:schemeClr val="accent1">
                    <a:lumMod val="75000"/>
                  </a:schemeClr>
                </a:solidFill>
              </a:rPr>
              <a:t>Report on a minimum of three public </a:t>
            </a:r>
            <a:r>
              <a:rPr lang="en-US" sz="2000" b="1" i="1" dirty="0">
                <a:solidFill>
                  <a:schemeClr val="accent1">
                    <a:lumMod val="75000"/>
                  </a:schemeClr>
                </a:solidFill>
              </a:rPr>
              <a:t>NASA@ My Library</a:t>
            </a:r>
            <a:r>
              <a:rPr lang="en-US" sz="2000" b="1" dirty="0">
                <a:solidFill>
                  <a:schemeClr val="accent1">
                    <a:lumMod val="75000"/>
                  </a:schemeClr>
                </a:solidFill>
              </a:rPr>
              <a:t> programs per project year that utilize </a:t>
            </a:r>
            <a:r>
              <a:rPr lang="en-US" sz="2000" b="1" i="1" dirty="0">
                <a:solidFill>
                  <a:schemeClr val="accent1">
                    <a:lumMod val="75000"/>
                  </a:schemeClr>
                </a:solidFill>
              </a:rPr>
              <a:t>NASA STEM Facilitation Kits</a:t>
            </a:r>
            <a:r>
              <a:rPr lang="en-US" sz="2000" b="1" dirty="0">
                <a:solidFill>
                  <a:schemeClr val="accent1">
                    <a:lumMod val="75000"/>
                  </a:schemeClr>
                </a:solidFill>
              </a:rPr>
              <a:t>, NASA educational resources, and/or NASA Subject Matter Experts.</a:t>
            </a:r>
          </a:p>
          <a:p>
            <a:pPr marL="285750" indent="-285750">
              <a:buFont typeface="Arial" panose="020B0604020202020204" pitchFamily="34" charset="0"/>
              <a:buChar char="•"/>
            </a:pPr>
            <a:endParaRPr lang="en-US" sz="2000" b="1" dirty="0">
              <a:solidFill>
                <a:schemeClr val="accent1">
                  <a:lumMod val="75000"/>
                </a:schemeClr>
              </a:solidFill>
            </a:endParaRPr>
          </a:p>
          <a:p>
            <a:pPr marL="285750" indent="-285750">
              <a:buFont typeface="Arial" panose="020B0604020202020204" pitchFamily="34" charset="0"/>
              <a:buChar char="•"/>
            </a:pPr>
            <a:r>
              <a:rPr lang="en-US" sz="2000" b="1" dirty="0">
                <a:solidFill>
                  <a:schemeClr val="accent1">
                    <a:lumMod val="75000"/>
                  </a:schemeClr>
                </a:solidFill>
              </a:rPr>
              <a:t>November 2017 – Interim Report due</a:t>
            </a:r>
          </a:p>
          <a:p>
            <a:pPr marL="285750" indent="-285750">
              <a:buFont typeface="Arial" panose="020B0604020202020204" pitchFamily="34" charset="0"/>
              <a:buChar char="•"/>
            </a:pPr>
            <a:r>
              <a:rPr lang="en-US" sz="2000" b="1" dirty="0">
                <a:solidFill>
                  <a:schemeClr val="accent1">
                    <a:lumMod val="75000"/>
                  </a:schemeClr>
                </a:solidFill>
              </a:rPr>
              <a:t>November 2018 – Interim Report due*</a:t>
            </a:r>
          </a:p>
          <a:p>
            <a:pPr marL="285750" indent="-285750">
              <a:buFont typeface="Arial" panose="020B0604020202020204" pitchFamily="34" charset="0"/>
              <a:buChar char="•"/>
            </a:pPr>
            <a:r>
              <a:rPr lang="en-US" sz="2000" b="1" dirty="0">
                <a:solidFill>
                  <a:schemeClr val="accent1">
                    <a:lumMod val="75000"/>
                  </a:schemeClr>
                </a:solidFill>
              </a:rPr>
              <a:t>November 2019 – Interim Report due **</a:t>
            </a:r>
          </a:p>
          <a:p>
            <a:pPr marL="285750" indent="-285750">
              <a:buFont typeface="Arial" panose="020B0604020202020204" pitchFamily="34" charset="0"/>
              <a:buChar char="•"/>
            </a:pPr>
            <a:r>
              <a:rPr lang="en-US" sz="2000" b="1" dirty="0">
                <a:solidFill>
                  <a:schemeClr val="accent1">
                    <a:lumMod val="75000"/>
                  </a:schemeClr>
                </a:solidFill>
              </a:rPr>
              <a:t>December 2020 – Final Report due **</a:t>
            </a:r>
          </a:p>
          <a:p>
            <a:pPr marL="285750" indent="-285750">
              <a:buFont typeface="Arial" panose="020B0604020202020204" pitchFamily="34" charset="0"/>
              <a:buChar char="•"/>
            </a:pPr>
            <a:endParaRPr lang="en-US" sz="2000" b="1" dirty="0">
              <a:solidFill>
                <a:schemeClr val="accent1">
                  <a:lumMod val="75000"/>
                </a:schemeClr>
              </a:solidFill>
            </a:endParaRPr>
          </a:p>
          <a:p>
            <a:r>
              <a:rPr lang="en-US" sz="2000" b="1" dirty="0">
                <a:solidFill>
                  <a:schemeClr val="accent1">
                    <a:lumMod val="75000"/>
                  </a:schemeClr>
                </a:solidFill>
              </a:rPr>
              <a:t>* For those libraries opting out of Phase II, this will be a final report</a:t>
            </a:r>
          </a:p>
          <a:p>
            <a:r>
              <a:rPr lang="en-US" sz="2000" b="1" dirty="0">
                <a:solidFill>
                  <a:schemeClr val="accent1">
                    <a:lumMod val="75000"/>
                  </a:schemeClr>
                </a:solidFill>
              </a:rPr>
              <a:t>** Applies only to those libraries who opted in for Phase II</a:t>
            </a:r>
          </a:p>
          <a:p>
            <a:pPr marL="285750" indent="-285750">
              <a:buFont typeface="Arial" panose="020B0604020202020204" pitchFamily="34" charset="0"/>
              <a:buChar char="•"/>
            </a:pPr>
            <a:endParaRPr lang="en-US" b="1" dirty="0">
              <a:solidFill>
                <a:schemeClr val="accent1">
                  <a:lumMod val="75000"/>
                </a:schemeClr>
              </a:solidFill>
            </a:endParaRPr>
          </a:p>
        </p:txBody>
      </p:sp>
    </p:spTree>
    <p:extLst>
      <p:ext uri="{BB962C8B-B14F-4D97-AF65-F5344CB8AC3E}">
        <p14:creationId xmlns:p14="http://schemas.microsoft.com/office/powerpoint/2010/main" val="2892453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8650" y="1132840"/>
            <a:ext cx="7886700" cy="1229360"/>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a:solidFill>
                  <a:srgbClr val="381FEF"/>
                </a:solidFill>
              </a:rPr>
            </a:br>
            <a:r>
              <a:rPr lang="en-US" sz="17600" i="1">
                <a:solidFill>
                  <a:srgbClr val="381FEF"/>
                </a:solidFill>
                <a:latin typeface="+mn-lt"/>
              </a:rPr>
              <a:t>STAR_Net</a:t>
            </a:r>
            <a:r>
              <a:rPr lang="en-US" sz="17600">
                <a:solidFill>
                  <a:srgbClr val="381FEF"/>
                </a:solidFill>
                <a:latin typeface="+mn-lt"/>
              </a:rPr>
              <a:t> Project Stats</a:t>
            </a:r>
            <a:br>
              <a:rPr lang="en-US" sz="9800">
                <a:solidFill>
                  <a:srgbClr val="381FEF"/>
                </a:solidFill>
              </a:rPr>
            </a:br>
            <a:br>
              <a:rPr lang="en-US" sz="9800">
                <a:solidFill>
                  <a:srgbClr val="381FEF"/>
                </a:solidFill>
              </a:rPr>
            </a:br>
            <a:endParaRPr lang="en-US" sz="9800"/>
          </a:p>
        </p:txBody>
      </p:sp>
      <p:sp>
        <p:nvSpPr>
          <p:cNvPr id="5" name="Content Placeholder 2"/>
          <p:cNvSpPr txBox="1">
            <a:spLocks/>
          </p:cNvSpPr>
          <p:nvPr/>
        </p:nvSpPr>
        <p:spPr>
          <a:xfrm>
            <a:off x="628650" y="2046514"/>
            <a:ext cx="7886700" cy="42672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125000"/>
              <a:buFont typeface="Calibri" panose="020F0502020204030204" pitchFamily="34" charset="0"/>
              <a:buChar char="•"/>
            </a:pPr>
            <a:r>
              <a:rPr lang="en-US"/>
              <a:t> Over 1.5 million patrons have visited </a:t>
            </a:r>
            <a:r>
              <a:rPr lang="en-US" i="1"/>
              <a:t>STAR_Net</a:t>
            </a:r>
            <a:r>
              <a:rPr lang="en-US"/>
              <a:t> exhibitions</a:t>
            </a:r>
          </a:p>
          <a:p>
            <a:pPr>
              <a:buFont typeface="Arial" panose="020B0604020202020204" pitchFamily="34" charset="0"/>
              <a:buChar char="●"/>
            </a:pPr>
            <a:endParaRPr lang="en-US"/>
          </a:p>
          <a:p>
            <a:pPr>
              <a:buFont typeface="Arial" panose="020B0604020202020204" pitchFamily="34" charset="0"/>
              <a:buChar char="●"/>
            </a:pPr>
            <a:r>
              <a:rPr lang="en-US"/>
              <a:t> Over 125,000 patrons have attended </a:t>
            </a:r>
            <a:r>
              <a:rPr lang="en-US" i="1"/>
              <a:t>STAR_Net</a:t>
            </a:r>
            <a:r>
              <a:rPr lang="en-US"/>
              <a:t> programs</a:t>
            </a:r>
          </a:p>
          <a:p>
            <a:pPr>
              <a:buFont typeface="Arial" panose="020B0604020202020204" pitchFamily="34" charset="0"/>
              <a:buChar char="●"/>
            </a:pPr>
            <a:endParaRPr lang="en-US"/>
          </a:p>
          <a:p>
            <a:pPr>
              <a:buFont typeface="Arial" panose="020B0604020202020204" pitchFamily="34" charset="0"/>
              <a:buChar char="●"/>
            </a:pPr>
            <a:r>
              <a:rPr lang="en-US"/>
              <a:t> Over 3,300 members have joined the </a:t>
            </a:r>
            <a:r>
              <a:rPr lang="en-US" i="1"/>
              <a:t>STAR_Net</a:t>
            </a:r>
            <a:r>
              <a:rPr lang="en-US"/>
              <a:t> Community of Practice</a:t>
            </a:r>
          </a:p>
        </p:txBody>
      </p:sp>
    </p:spTree>
    <p:extLst>
      <p:ext uri="{BB962C8B-B14F-4D97-AF65-F5344CB8AC3E}">
        <p14:creationId xmlns:p14="http://schemas.microsoft.com/office/powerpoint/2010/main" val="16406112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8201" y="3294571"/>
            <a:ext cx="2805853" cy="187056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269" y="1302486"/>
            <a:ext cx="2567845" cy="3851767"/>
          </a:xfrm>
          <a:prstGeom prst="rect">
            <a:avLst/>
          </a:prstGeom>
        </p:spPr>
      </p:pic>
      <p:pic>
        <p:nvPicPr>
          <p:cNvPr id="4" name="Picture 3" descr="I:\Library Conference_2\Marketing\Logos\starnet_logo.png"/>
          <p:cNvPicPr>
            <a:picLocks noChangeAspect="1" noChangeArrowheads="1"/>
          </p:cNvPicPr>
          <p:nvPr/>
        </p:nvPicPr>
        <p:blipFill>
          <a:blip r:embed="rId4" cstate="print"/>
          <a:srcRect/>
          <a:stretch>
            <a:fillRect/>
          </a:stretch>
        </p:blipFill>
        <p:spPr bwMode="auto">
          <a:xfrm>
            <a:off x="303269" y="5564435"/>
            <a:ext cx="2115466" cy="756074"/>
          </a:xfrm>
          <a:prstGeom prst="rect">
            <a:avLst/>
          </a:prstGeom>
          <a:noFill/>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6718" y="1313372"/>
            <a:ext cx="2838222" cy="189214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20499" y="1302486"/>
            <a:ext cx="2838222" cy="1892148"/>
          </a:xfrm>
          <a:prstGeom prst="rect">
            <a:avLst/>
          </a:prstGeom>
        </p:spPr>
      </p:pic>
      <p:pic>
        <p:nvPicPr>
          <p:cNvPr id="8" name="Picture 7"/>
          <p:cNvPicPr>
            <a:picLocks noChangeAspect="1"/>
          </p:cNvPicPr>
          <p:nvPr/>
        </p:nvPicPr>
        <p:blipFill rotWithShape="1">
          <a:blip r:embed="rId7"/>
          <a:srcRect t="27421" b="16843"/>
          <a:stretch/>
        </p:blipFill>
        <p:spPr>
          <a:xfrm>
            <a:off x="6120499" y="3294571"/>
            <a:ext cx="2838222" cy="2812312"/>
          </a:xfrm>
          <a:prstGeom prst="rect">
            <a:avLst/>
          </a:prstGeom>
        </p:spPr>
      </p:pic>
      <p:sp>
        <p:nvSpPr>
          <p:cNvPr id="9" name="TextBox 8"/>
          <p:cNvSpPr txBox="1"/>
          <p:nvPr/>
        </p:nvSpPr>
        <p:spPr>
          <a:xfrm>
            <a:off x="2635045" y="5692251"/>
            <a:ext cx="3379009" cy="461665"/>
          </a:xfrm>
          <a:prstGeom prst="rect">
            <a:avLst/>
          </a:prstGeom>
          <a:noFill/>
        </p:spPr>
        <p:txBody>
          <a:bodyPr wrap="square" rtlCol="0">
            <a:spAutoFit/>
          </a:bodyPr>
          <a:lstStyle/>
          <a:p>
            <a:r>
              <a:rPr lang="en-US" sz="2400"/>
              <a:t>www.starnetlibraries.org</a:t>
            </a:r>
          </a:p>
        </p:txBody>
      </p:sp>
    </p:spTree>
    <p:extLst>
      <p:ext uri="{BB962C8B-B14F-4D97-AF65-F5344CB8AC3E}">
        <p14:creationId xmlns:p14="http://schemas.microsoft.com/office/powerpoint/2010/main" val="881051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936171"/>
            <a:ext cx="7620000" cy="5216813"/>
          </a:xfrm>
          <a:prstGeom prst="rect">
            <a:avLst/>
          </a:prstGeom>
        </p:spPr>
        <p:txBody>
          <a:bodyPr wrap="square">
            <a:spAutoFit/>
          </a:bodyPr>
          <a:lstStyle/>
          <a:p>
            <a:pPr algn="ctr"/>
            <a:r>
              <a:rPr lang="en-US" sz="4000" i="1" err="1">
                <a:solidFill>
                  <a:srgbClr val="381FEF"/>
                </a:solidFill>
                <a:latin typeface="Calibri" pitchFamily="34" charset="0"/>
                <a:cs typeface="Calibri" pitchFamily="34" charset="0"/>
              </a:rPr>
              <a:t>STAR_Net</a:t>
            </a:r>
            <a:r>
              <a:rPr lang="en-US" sz="4000">
                <a:solidFill>
                  <a:srgbClr val="381FEF"/>
                </a:solidFill>
                <a:latin typeface="Calibri" pitchFamily="34" charset="0"/>
                <a:cs typeface="Calibri" pitchFamily="34" charset="0"/>
              </a:rPr>
              <a:t> Community of Practice</a:t>
            </a:r>
          </a:p>
          <a:p>
            <a:pPr algn="ctr"/>
            <a:endParaRPr lang="en-US" sz="2000" b="1">
              <a:solidFill>
                <a:srgbClr val="381FEF"/>
              </a:solidFill>
              <a:latin typeface="Calibri" pitchFamily="34" charset="0"/>
              <a:cs typeface="Calibri" pitchFamily="34" charset="0"/>
            </a:endParaRPr>
          </a:p>
          <a:p>
            <a:pPr algn="l">
              <a:buFont typeface="Arial" pitchFamily="34" charset="0"/>
              <a:buChar char="•"/>
            </a:pPr>
            <a:r>
              <a:rPr lang="en-US" sz="2900">
                <a:latin typeface="Calibri" pitchFamily="34" charset="0"/>
                <a:cs typeface="Calibri" pitchFamily="34" charset="0"/>
              </a:rPr>
              <a:t> </a:t>
            </a:r>
            <a:r>
              <a:rPr lang="en-US" sz="2400" b="1">
                <a:latin typeface="Calibri" pitchFamily="34" charset="0"/>
                <a:cs typeface="Calibri" pitchFamily="34" charset="0"/>
              </a:rPr>
              <a:t>STEM Activity Clearinghouse </a:t>
            </a:r>
            <a:r>
              <a:rPr lang="en-US" sz="2400">
                <a:latin typeface="Calibri" pitchFamily="34" charset="0"/>
                <a:cs typeface="Calibri" pitchFamily="34" charset="0"/>
              </a:rPr>
              <a:t>(for activities and programs and valuable resources)</a:t>
            </a:r>
          </a:p>
          <a:p>
            <a:pPr algn="l"/>
            <a:endParaRPr lang="en-US" sz="2000">
              <a:latin typeface="Calibri" pitchFamily="34" charset="0"/>
              <a:cs typeface="Calibri" pitchFamily="34" charset="0"/>
            </a:endParaRPr>
          </a:p>
          <a:p>
            <a:pPr algn="l">
              <a:buFont typeface="Arial" pitchFamily="34" charset="0"/>
              <a:buChar char="•"/>
            </a:pPr>
            <a:r>
              <a:rPr lang="en-US" sz="2400">
                <a:latin typeface="Calibri" pitchFamily="34" charset="0"/>
                <a:cs typeface="Calibri" pitchFamily="34" charset="0"/>
              </a:rPr>
              <a:t> </a:t>
            </a:r>
            <a:r>
              <a:rPr lang="en-US" sz="2400" b="1">
                <a:latin typeface="Calibri" pitchFamily="34" charset="0"/>
                <a:cs typeface="Calibri" pitchFamily="34" charset="0"/>
              </a:rPr>
              <a:t>Blogs</a:t>
            </a:r>
            <a:r>
              <a:rPr lang="en-US" sz="2400">
                <a:latin typeface="Calibri" pitchFamily="34" charset="0"/>
                <a:cs typeface="Calibri" pitchFamily="34" charset="0"/>
              </a:rPr>
              <a:t> (share success stories)</a:t>
            </a:r>
          </a:p>
          <a:p>
            <a:pPr algn="l">
              <a:buFont typeface="Arial" pitchFamily="34" charset="0"/>
              <a:buChar char="•"/>
            </a:pPr>
            <a:endParaRPr lang="en-US" sz="2000">
              <a:latin typeface="Calibri" pitchFamily="34" charset="0"/>
              <a:cs typeface="Calibri" pitchFamily="34" charset="0"/>
            </a:endParaRPr>
          </a:p>
          <a:p>
            <a:pPr algn="l">
              <a:buFont typeface="Arial" pitchFamily="34" charset="0"/>
              <a:buChar char="•"/>
            </a:pPr>
            <a:r>
              <a:rPr lang="en-US" sz="2400">
                <a:latin typeface="Calibri" pitchFamily="34" charset="0"/>
                <a:cs typeface="Calibri" pitchFamily="34" charset="0"/>
              </a:rPr>
              <a:t> </a:t>
            </a:r>
            <a:r>
              <a:rPr lang="en-US" sz="2400" b="1">
                <a:latin typeface="Calibri" pitchFamily="34" charset="0"/>
                <a:cs typeface="Calibri" pitchFamily="34" charset="0"/>
              </a:rPr>
              <a:t>Forums</a:t>
            </a:r>
            <a:r>
              <a:rPr lang="en-US" sz="2400">
                <a:latin typeface="Calibri" pitchFamily="34" charset="0"/>
                <a:cs typeface="Calibri" pitchFamily="34" charset="0"/>
              </a:rPr>
              <a:t> (discuss promising practices)</a:t>
            </a:r>
          </a:p>
          <a:p>
            <a:pPr algn="l">
              <a:buFont typeface="Arial" pitchFamily="34" charset="0"/>
              <a:buChar char="•"/>
            </a:pPr>
            <a:endParaRPr lang="en-US" sz="2000">
              <a:latin typeface="Calibri" pitchFamily="34" charset="0"/>
              <a:cs typeface="Calibri" pitchFamily="34" charset="0"/>
            </a:endParaRPr>
          </a:p>
          <a:p>
            <a:pPr algn="l">
              <a:buFont typeface="Arial" pitchFamily="34" charset="0"/>
              <a:buChar char="•"/>
            </a:pPr>
            <a:r>
              <a:rPr lang="en-US" sz="2400">
                <a:latin typeface="Calibri" pitchFamily="34" charset="0"/>
                <a:cs typeface="Calibri" pitchFamily="34" charset="0"/>
              </a:rPr>
              <a:t> </a:t>
            </a:r>
            <a:r>
              <a:rPr lang="en-US" sz="2400" b="1">
                <a:latin typeface="Calibri" pitchFamily="34" charset="0"/>
                <a:cs typeface="Calibri" pitchFamily="34" charset="0"/>
              </a:rPr>
              <a:t>Webinars/Conferences</a:t>
            </a:r>
            <a:r>
              <a:rPr lang="en-US" sz="2400">
                <a:latin typeface="Calibri" pitchFamily="34" charset="0"/>
                <a:cs typeface="Calibri" pitchFamily="34" charset="0"/>
              </a:rPr>
              <a:t> (professional training)</a:t>
            </a:r>
          </a:p>
          <a:p>
            <a:pPr algn="l">
              <a:buFont typeface="Arial" pitchFamily="34" charset="0"/>
              <a:buChar char="•"/>
            </a:pPr>
            <a:endParaRPr lang="en-US" sz="2000">
              <a:latin typeface="Calibri" pitchFamily="34" charset="0"/>
              <a:cs typeface="Calibri" pitchFamily="34" charset="0"/>
            </a:endParaRPr>
          </a:p>
          <a:p>
            <a:pPr algn="l">
              <a:buFont typeface="Arial" pitchFamily="34" charset="0"/>
              <a:buChar char="•"/>
            </a:pPr>
            <a:r>
              <a:rPr lang="en-US" sz="2400">
                <a:latin typeface="Calibri" pitchFamily="34" charset="0"/>
                <a:cs typeface="Calibri" pitchFamily="34" charset="0"/>
              </a:rPr>
              <a:t> </a:t>
            </a:r>
            <a:r>
              <a:rPr lang="en-US" sz="2400" b="1" i="1">
                <a:latin typeface="Calibri" pitchFamily="34" charset="0"/>
                <a:cs typeface="Calibri" pitchFamily="34" charset="0"/>
              </a:rPr>
              <a:t>STAR_Net News </a:t>
            </a:r>
            <a:r>
              <a:rPr lang="en-US" sz="2400">
                <a:latin typeface="Calibri" pitchFamily="34" charset="0"/>
                <a:cs typeface="Calibri" pitchFamily="34" charset="0"/>
              </a:rPr>
              <a:t>(drives traffic)</a:t>
            </a:r>
          </a:p>
          <a:p>
            <a:pPr algn="l">
              <a:buFont typeface="Arial" pitchFamily="34" charset="0"/>
              <a:buChar char="•"/>
            </a:pPr>
            <a:endParaRPr lang="en-US" sz="2000">
              <a:latin typeface="Calibri" pitchFamily="34" charset="0"/>
              <a:cs typeface="Calibri" pitchFamily="34" charset="0"/>
            </a:endParaRPr>
          </a:p>
          <a:p>
            <a:pPr algn="l">
              <a:buFont typeface="Arial" pitchFamily="34" charset="0"/>
              <a:buChar char="•"/>
            </a:pPr>
            <a:r>
              <a:rPr lang="en-US" sz="2400">
                <a:latin typeface="Calibri" pitchFamily="34" charset="0"/>
                <a:cs typeface="Calibri" pitchFamily="34" charset="0"/>
              </a:rPr>
              <a:t> </a:t>
            </a:r>
            <a:r>
              <a:rPr lang="en-US" sz="2400" b="1" i="1">
                <a:latin typeface="Calibri" pitchFamily="34" charset="0"/>
                <a:cs typeface="Calibri" pitchFamily="34" charset="0"/>
              </a:rPr>
              <a:t>STEM@ My Library </a:t>
            </a:r>
            <a:r>
              <a:rPr lang="en-US" sz="2400">
                <a:latin typeface="Calibri" pitchFamily="34" charset="0"/>
                <a:cs typeface="Calibri" pitchFamily="34" charset="0"/>
              </a:rPr>
              <a:t>(Public Engagement Campaign– TBD)</a:t>
            </a:r>
          </a:p>
        </p:txBody>
      </p:sp>
    </p:spTree>
    <p:extLst>
      <p:ext uri="{BB962C8B-B14F-4D97-AF65-F5344CB8AC3E}">
        <p14:creationId xmlns:p14="http://schemas.microsoft.com/office/powerpoint/2010/main" val="168941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928" r="1818"/>
          <a:stretch/>
        </p:blipFill>
        <p:spPr>
          <a:xfrm>
            <a:off x="0" y="0"/>
            <a:ext cx="9144000" cy="6775593"/>
          </a:xfrm>
          <a:prstGeom prst="rect">
            <a:avLst/>
          </a:prstGeom>
        </p:spPr>
      </p:pic>
    </p:spTree>
    <p:extLst>
      <p:ext uri="{BB962C8B-B14F-4D97-AF65-F5344CB8AC3E}">
        <p14:creationId xmlns:p14="http://schemas.microsoft.com/office/powerpoint/2010/main" val="4166182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2105025"/>
            <a:ext cx="7555136" cy="4031873"/>
          </a:xfrm>
          <a:prstGeom prst="rect">
            <a:avLst/>
          </a:prstGeom>
        </p:spPr>
        <p:txBody>
          <a:bodyPr wrap="square" anchor="t">
            <a:spAutoFit/>
          </a:bodyPr>
          <a:lstStyle/>
          <a:p>
            <a:pPr>
              <a:spcBef>
                <a:spcPts val="200"/>
              </a:spcBef>
            </a:pPr>
            <a:r>
              <a:rPr lang="en-US" sz="3600">
                <a:solidFill>
                  <a:srgbClr val="0000FF"/>
                </a:solidFill>
                <a:ea typeface="MS Gothic" panose="020B0609070205080204" pitchFamily="49" charset="-128"/>
                <a:cs typeface="Times New Roman" panose="02020603050405020304" pitchFamily="18" charset="0"/>
              </a:rPr>
              <a:t>Focus Areas</a:t>
            </a:r>
          </a:p>
          <a:p>
            <a:endParaRPr lang="en-US">
              <a:ea typeface="Times New Roman" panose="02020603050405020304" pitchFamily="18" charset="0"/>
              <a:cs typeface="Arial" panose="020B0604020202020204" pitchFamily="34" charset="0"/>
            </a:endParaRPr>
          </a:p>
          <a:p>
            <a:pPr marL="457200" indent="-457200">
              <a:spcBef>
                <a:spcPts val="200"/>
              </a:spcBef>
              <a:buFont typeface="Arial" charset="0"/>
              <a:buChar char="•"/>
            </a:pPr>
            <a:r>
              <a:rPr lang="en-US" sz="3200">
                <a:solidFill>
                  <a:srgbClr val="102F56"/>
                </a:solidFill>
                <a:ea typeface="MS Gothic" panose="020B0609070205080204" pitchFamily="49" charset="-128"/>
                <a:cs typeface="Times New Roman" panose="02020603050405020304" pitchFamily="18" charset="0"/>
              </a:rPr>
              <a:t>NASA, Earth, Library and Celestial Events</a:t>
            </a:r>
          </a:p>
          <a:p>
            <a:pPr marL="457200" indent="-457200">
              <a:spcBef>
                <a:spcPts val="200"/>
              </a:spcBef>
              <a:buFont typeface="Arial" charset="0"/>
              <a:buChar char="•"/>
            </a:pPr>
            <a:endParaRPr lang="en-US" sz="2000">
              <a:ea typeface="Times New Roman" panose="02020603050405020304" pitchFamily="18" charset="0"/>
              <a:cs typeface="Arial" panose="020B0604020202020204" pitchFamily="34" charset="0"/>
            </a:endParaRPr>
          </a:p>
          <a:p>
            <a:pPr marL="457200" indent="-457200">
              <a:spcBef>
                <a:spcPts val="200"/>
              </a:spcBef>
              <a:buFont typeface="Arial" charset="0"/>
              <a:buChar char="•"/>
            </a:pPr>
            <a:r>
              <a:rPr lang="en-US" sz="3200">
                <a:solidFill>
                  <a:srgbClr val="102F56"/>
                </a:solidFill>
                <a:ea typeface="MS Gothic" panose="020B0609070205080204" pitchFamily="49" charset="-128"/>
                <a:cs typeface="Times New Roman" panose="02020603050405020304" pitchFamily="18" charset="0"/>
              </a:rPr>
              <a:t>Rural and Underserved Audiences</a:t>
            </a:r>
          </a:p>
          <a:p>
            <a:pPr marL="685800" marR="0" indent="-457200">
              <a:spcBef>
                <a:spcPts val="0"/>
              </a:spcBef>
              <a:spcAft>
                <a:spcPts val="0"/>
              </a:spcAft>
              <a:buFont typeface="Arial" charset="0"/>
              <a:buChar char="•"/>
            </a:pPr>
            <a:endParaRPr lang="en-US" sz="2000">
              <a:ea typeface="Calibri" panose="020F0502020204030204" pitchFamily="34" charset="0"/>
              <a:cs typeface="Times New Roman" panose="02020603050405020304" pitchFamily="18" charset="0"/>
            </a:endParaRPr>
          </a:p>
          <a:p>
            <a:pPr marL="457200" indent="-457200">
              <a:spcBef>
                <a:spcPts val="200"/>
              </a:spcBef>
              <a:buFont typeface="Arial" charset="0"/>
              <a:buChar char="•"/>
            </a:pPr>
            <a:r>
              <a:rPr lang="en-US" sz="3200">
                <a:solidFill>
                  <a:srgbClr val="102F56"/>
                </a:solidFill>
                <a:ea typeface="MS Gothic" panose="020B0609070205080204" pitchFamily="49" charset="-128"/>
                <a:cs typeface="Times New Roman" panose="02020603050405020304" pitchFamily="18" charset="0"/>
              </a:rPr>
              <a:t>Public Library Infrastructure</a:t>
            </a:r>
          </a:p>
          <a:p>
            <a:pPr marL="457200" indent="-457200">
              <a:spcBef>
                <a:spcPts val="200"/>
              </a:spcBef>
              <a:buFont typeface="Arial" charset="0"/>
              <a:buChar char="•"/>
            </a:pPr>
            <a:endParaRPr lang="en-US" sz="2000">
              <a:solidFill>
                <a:srgbClr val="102F56"/>
              </a:solidFill>
              <a:effectLst/>
              <a:ea typeface="MS Gothic" panose="020B0609070205080204" pitchFamily="49" charset="-128"/>
              <a:cs typeface="Times New Roman" panose="02020603050405020304" pitchFamily="18" charset="0"/>
            </a:endParaRPr>
          </a:p>
          <a:p>
            <a:pPr marL="457200" indent="-457200">
              <a:spcBef>
                <a:spcPts val="200"/>
              </a:spcBef>
              <a:buFont typeface="Arial" charset="0"/>
              <a:buChar char="•"/>
            </a:pPr>
            <a:r>
              <a:rPr lang="en-US" sz="3200">
                <a:solidFill>
                  <a:srgbClr val="102F56"/>
                </a:solidFill>
                <a:ea typeface="MS Gothic" panose="020B0609070205080204" pitchFamily="49" charset="-128"/>
                <a:cs typeface="Times New Roman" panose="02020603050405020304" pitchFamily="18" charset="0"/>
              </a:rPr>
              <a:t>Connections to NASA SMD Infrastructure</a:t>
            </a:r>
            <a:endParaRPr lang="en-US" sz="3200">
              <a:solidFill>
                <a:srgbClr val="102F56"/>
              </a:solidFill>
              <a:effectLst/>
              <a:ea typeface="MS Gothic" panose="020B0609070205080204" pitchFamily="49" charset="-128"/>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895600" y="1019175"/>
            <a:ext cx="2743200" cy="1008697"/>
          </a:xfrm>
          <a:prstGeom prst="rect">
            <a:avLst/>
          </a:prstGeom>
        </p:spPr>
      </p:pic>
    </p:spTree>
    <p:extLst>
      <p:ext uri="{BB962C8B-B14F-4D97-AF65-F5344CB8AC3E}">
        <p14:creationId xmlns:p14="http://schemas.microsoft.com/office/powerpoint/2010/main" val="2506171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45293" y="1981200"/>
            <a:ext cx="5482783" cy="4558496"/>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PI: Paul Dusenbery (NCIL/SSI)</a:t>
            </a:r>
          </a:p>
          <a:p>
            <a:r>
              <a:rPr lang="en-US"/>
              <a:t>Co-I: Anne Holland (NCIL/SSI)</a:t>
            </a:r>
          </a:p>
          <a:p>
            <a:r>
              <a:rPr lang="en-US"/>
              <a:t>Co-I: James Harold (NCIL/SSI)</a:t>
            </a:r>
          </a:p>
          <a:p>
            <a:r>
              <a:rPr lang="en-US"/>
              <a:t>Co-I: Keliann LaConte (NCIL/SSI)</a:t>
            </a:r>
          </a:p>
          <a:p>
            <a:r>
              <a:rPr lang="en-US"/>
              <a:t>Co-I: Eve Klein (Pacific Science Center)</a:t>
            </a:r>
          </a:p>
          <a:p>
            <a:r>
              <a:rPr lang="en-US"/>
              <a:t>Co-I: Cindy Randall (Cornerstones of Science)</a:t>
            </a:r>
          </a:p>
          <a:p>
            <a:r>
              <a:rPr lang="en-US"/>
              <a:t>Library Liaison: </a:t>
            </a:r>
            <a:r>
              <a:rPr lang="en-US" err="1"/>
              <a:t>Lainie</a:t>
            </a:r>
            <a:r>
              <a:rPr lang="en-US"/>
              <a:t> Castle (American Library Association)</a:t>
            </a:r>
          </a:p>
          <a:p>
            <a:r>
              <a:rPr lang="en-US"/>
              <a:t>Evaluator: Ginger Fitzhugh (Education Development Center)</a:t>
            </a:r>
          </a:p>
          <a:p>
            <a:endParaRPr lang="en-US"/>
          </a:p>
        </p:txBody>
      </p:sp>
      <p:sp>
        <p:nvSpPr>
          <p:cNvPr id="4" name="Title 1"/>
          <p:cNvSpPr txBox="1">
            <a:spLocks/>
          </p:cNvSpPr>
          <p:nvPr/>
        </p:nvSpPr>
        <p:spPr>
          <a:xfrm>
            <a:off x="628650" y="1112837"/>
            <a:ext cx="7886700" cy="8683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1B20ED"/>
                </a:solidFill>
                <a:latin typeface="+mn-lt"/>
              </a:rPr>
              <a:t>Leadership Team</a:t>
            </a:r>
            <a:br>
              <a:rPr lang="en-US"/>
            </a:b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5691" y="1112837"/>
            <a:ext cx="3372044" cy="32127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7201879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2100</Words>
  <Application>Microsoft Office PowerPoint</Application>
  <PresentationFormat>On-screen Show (4:3)</PresentationFormat>
  <Paragraphs>329</Paragraphs>
  <Slides>50</Slides>
  <Notes>20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50</vt:i4>
      </vt:variant>
    </vt:vector>
  </HeadingPairs>
  <TitlesOfParts>
    <vt:vector size="60" baseType="lpstr">
      <vt:lpstr>MS Gothic</vt:lpstr>
      <vt:lpstr>Aharoni</vt:lpstr>
      <vt:lpstr>Arial</vt:lpstr>
      <vt:lpstr>Calibri</vt:lpstr>
      <vt:lpstr>Calibri Light</vt:lpstr>
      <vt:lpstr>Gill Sans Ultra Bold Condensed</vt:lpstr>
      <vt:lpstr>Times New Roman</vt:lpstr>
      <vt:lpstr>Office Theme</vt:lpstr>
      <vt:lpstr>2_Office Theme</vt:lpstr>
      <vt:lpstr>3_Office Theme</vt:lpstr>
      <vt:lpstr>PowerPoint Presentation</vt:lpstr>
      <vt:lpstr>PowerPoint Presentation</vt:lpstr>
      <vt:lpstr>PowerPoint Presentation</vt:lpstr>
      <vt:lpstr>Host Libraries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 Holland</dc:creator>
  <cp:lastModifiedBy>Greg Mosshammer</cp:lastModifiedBy>
  <cp:revision>18</cp:revision>
  <dcterms:modified xsi:type="dcterms:W3CDTF">2017-02-09T15:41:04Z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